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386" r:id="rId2"/>
    <p:sldId id="356" r:id="rId3"/>
    <p:sldId id="398" r:id="rId4"/>
    <p:sldId id="402" r:id="rId5"/>
    <p:sldId id="379" r:id="rId6"/>
    <p:sldId id="375" r:id="rId7"/>
    <p:sldId id="380" r:id="rId8"/>
    <p:sldId id="372" r:id="rId9"/>
    <p:sldId id="403" r:id="rId10"/>
    <p:sldId id="405" r:id="rId11"/>
    <p:sldId id="406" r:id="rId12"/>
    <p:sldId id="395" r:id="rId13"/>
    <p:sldId id="401" r:id="rId14"/>
    <p:sldId id="404" r:id="rId15"/>
    <p:sldId id="396" r:id="rId16"/>
    <p:sldId id="397"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CD"/>
    <a:srgbClr val="00AF66"/>
    <a:srgbClr val="FACA56"/>
    <a:srgbClr val="00A275"/>
    <a:srgbClr val="3A3F51"/>
    <a:srgbClr val="00FFCC"/>
    <a:srgbClr val="00B5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79" autoAdjust="0"/>
    <p:restoredTop sz="69331" autoAdjust="0"/>
  </p:normalViewPr>
  <p:slideViewPr>
    <p:cSldViewPr snapToGrid="0" snapToObjects="1">
      <p:cViewPr varScale="1">
        <p:scale>
          <a:sx n="71" d="100"/>
          <a:sy n="71" d="100"/>
        </p:scale>
        <p:origin x="1408" y="168"/>
      </p:cViewPr>
      <p:guideLst/>
    </p:cSldViewPr>
  </p:slideViewPr>
  <p:notesTextViewPr>
    <p:cViewPr>
      <p:scale>
        <a:sx n="1" d="1"/>
        <a:sy n="1" d="1"/>
      </p:scale>
      <p:origin x="0" y="0"/>
    </p:cViewPr>
  </p:notesTextViewPr>
  <p:notesViewPr>
    <p:cSldViewPr snapToGrid="0" snapToObjects="1">
      <p:cViewPr varScale="1">
        <p:scale>
          <a:sx n="65" d="100"/>
          <a:sy n="65" d="100"/>
        </p:scale>
        <p:origin x="308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67491-4131-274B-BF32-B38E97AB88A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9CBC0F4-B42B-7F4D-BA1C-E543A1AC2BC4}">
      <dgm:prSet/>
      <dgm:spPr>
        <a:solidFill>
          <a:srgbClr val="00ABCD"/>
        </a:solidFill>
        <a:ln>
          <a:solidFill>
            <a:srgbClr val="00ABCD"/>
          </a:solidFill>
        </a:ln>
      </dgm:spPr>
      <dgm:t>
        <a:bodyPr anchor="ctr"/>
        <a:lstStyle/>
        <a:p>
          <a:r>
            <a:rPr lang="en-US" dirty="0" err="1"/>
            <a:t>USHE</a:t>
          </a:r>
          <a:r>
            <a:rPr lang="en-US" dirty="0"/>
            <a:t> Public Degree-Granting Institutions</a:t>
          </a:r>
        </a:p>
      </dgm:t>
    </dgm:pt>
    <dgm:pt modelId="{D7F82A10-7C8F-454B-8729-26107BB3A52A}" type="parTrans" cxnId="{601BA8B1-1036-D047-93BB-503C940430BD}">
      <dgm:prSet/>
      <dgm:spPr/>
      <dgm:t>
        <a:bodyPr/>
        <a:lstStyle/>
        <a:p>
          <a:endParaRPr lang="en-US"/>
        </a:p>
      </dgm:t>
    </dgm:pt>
    <dgm:pt modelId="{2452AEA8-57D8-AD4E-8D7C-A10A5B77FB72}" type="sibTrans" cxnId="{601BA8B1-1036-D047-93BB-503C940430BD}">
      <dgm:prSet/>
      <dgm:spPr/>
      <dgm:t>
        <a:bodyPr/>
        <a:lstStyle/>
        <a:p>
          <a:endParaRPr lang="en-US"/>
        </a:p>
      </dgm:t>
    </dgm:pt>
    <dgm:pt modelId="{D2BAA4C7-C933-1D4D-B9A0-9CC28EAB97AA}">
      <dgm:prSet/>
      <dgm:spPr>
        <a:solidFill>
          <a:schemeClr val="bg1">
            <a:alpha val="90000"/>
          </a:schemeClr>
        </a:solidFill>
        <a:ln>
          <a:solidFill>
            <a:srgbClr val="00ABCD">
              <a:alpha val="90000"/>
            </a:srgbClr>
          </a:solidFill>
        </a:ln>
      </dgm:spPr>
      <dgm:t>
        <a:bodyPr/>
        <a:lstStyle/>
        <a:p>
          <a:r>
            <a:rPr lang="en-US" dirty="0"/>
            <a:t>Salt Lake Community College*</a:t>
          </a:r>
        </a:p>
      </dgm:t>
    </dgm:pt>
    <dgm:pt modelId="{AA0B4AC8-391C-8940-B25F-EDC16F1C0833}" type="parTrans" cxnId="{BAFDEE24-4153-7B44-99BC-15439B544BA7}">
      <dgm:prSet/>
      <dgm:spPr/>
      <dgm:t>
        <a:bodyPr/>
        <a:lstStyle/>
        <a:p>
          <a:endParaRPr lang="en-US"/>
        </a:p>
      </dgm:t>
    </dgm:pt>
    <dgm:pt modelId="{21FCF562-6953-CD4C-9AC5-792F91F48838}" type="sibTrans" cxnId="{BAFDEE24-4153-7B44-99BC-15439B544BA7}">
      <dgm:prSet/>
      <dgm:spPr/>
      <dgm:t>
        <a:bodyPr/>
        <a:lstStyle/>
        <a:p>
          <a:endParaRPr lang="en-US"/>
        </a:p>
      </dgm:t>
    </dgm:pt>
    <dgm:pt modelId="{B831C82D-8157-3B4F-8557-2814C7DDF108}">
      <dgm:prSet/>
      <dgm:spPr>
        <a:solidFill>
          <a:schemeClr val="bg1">
            <a:alpha val="90000"/>
          </a:schemeClr>
        </a:solidFill>
        <a:ln>
          <a:solidFill>
            <a:srgbClr val="00ABCD">
              <a:alpha val="90000"/>
            </a:srgbClr>
          </a:solidFill>
        </a:ln>
      </dgm:spPr>
      <dgm:t>
        <a:bodyPr/>
        <a:lstStyle/>
        <a:p>
          <a:r>
            <a:rPr lang="en-US" dirty="0"/>
            <a:t>Snow College*</a:t>
          </a:r>
        </a:p>
      </dgm:t>
    </dgm:pt>
    <dgm:pt modelId="{18D43AB8-8D2C-6842-BAE5-5DFC300E489C}" type="parTrans" cxnId="{04678446-B17E-B445-996C-9B2C73D04048}">
      <dgm:prSet/>
      <dgm:spPr/>
      <dgm:t>
        <a:bodyPr/>
        <a:lstStyle/>
        <a:p>
          <a:endParaRPr lang="en-US"/>
        </a:p>
      </dgm:t>
    </dgm:pt>
    <dgm:pt modelId="{76E2B977-E16E-F94D-962E-5B83B38DD35D}" type="sibTrans" cxnId="{04678446-B17E-B445-996C-9B2C73D04048}">
      <dgm:prSet/>
      <dgm:spPr/>
      <dgm:t>
        <a:bodyPr/>
        <a:lstStyle/>
        <a:p>
          <a:endParaRPr lang="en-US"/>
        </a:p>
      </dgm:t>
    </dgm:pt>
    <dgm:pt modelId="{F3E85C9A-418E-1944-9808-2A06EE724E22}">
      <dgm:prSet/>
      <dgm:spPr>
        <a:solidFill>
          <a:schemeClr val="bg1">
            <a:alpha val="90000"/>
          </a:schemeClr>
        </a:solidFill>
        <a:ln>
          <a:solidFill>
            <a:srgbClr val="00ABCD">
              <a:alpha val="90000"/>
            </a:srgbClr>
          </a:solidFill>
        </a:ln>
      </dgm:spPr>
      <dgm:t>
        <a:bodyPr/>
        <a:lstStyle/>
        <a:p>
          <a:r>
            <a:rPr lang="en-US"/>
            <a:t>Southern Utah University</a:t>
          </a:r>
        </a:p>
      </dgm:t>
    </dgm:pt>
    <dgm:pt modelId="{D6B88A10-53BE-4740-B143-5B3810BC55DA}" type="parTrans" cxnId="{D4776D1D-3F1F-8C4A-9B28-742720BCB459}">
      <dgm:prSet/>
      <dgm:spPr/>
      <dgm:t>
        <a:bodyPr/>
        <a:lstStyle/>
        <a:p>
          <a:endParaRPr lang="en-US"/>
        </a:p>
      </dgm:t>
    </dgm:pt>
    <dgm:pt modelId="{45961140-5A7B-9D4B-A3FF-FE3588445B67}" type="sibTrans" cxnId="{D4776D1D-3F1F-8C4A-9B28-742720BCB459}">
      <dgm:prSet/>
      <dgm:spPr/>
      <dgm:t>
        <a:bodyPr/>
        <a:lstStyle/>
        <a:p>
          <a:endParaRPr lang="en-US"/>
        </a:p>
      </dgm:t>
    </dgm:pt>
    <dgm:pt modelId="{CC4D1621-8CE7-D448-BE80-D89AF880BCA0}">
      <dgm:prSet/>
      <dgm:spPr>
        <a:solidFill>
          <a:schemeClr val="bg1">
            <a:alpha val="90000"/>
          </a:schemeClr>
        </a:solidFill>
        <a:ln>
          <a:solidFill>
            <a:srgbClr val="00ABCD">
              <a:alpha val="90000"/>
            </a:srgbClr>
          </a:solidFill>
        </a:ln>
      </dgm:spPr>
      <dgm:t>
        <a:bodyPr/>
        <a:lstStyle/>
        <a:p>
          <a:r>
            <a:rPr lang="en-US" dirty="0"/>
            <a:t>University of Utah</a:t>
          </a:r>
        </a:p>
      </dgm:t>
    </dgm:pt>
    <dgm:pt modelId="{9B929B04-4FF5-3C42-888B-E490C7710DC3}" type="parTrans" cxnId="{4D8791BC-808F-514A-BDAB-A44A211219CD}">
      <dgm:prSet/>
      <dgm:spPr/>
      <dgm:t>
        <a:bodyPr/>
        <a:lstStyle/>
        <a:p>
          <a:endParaRPr lang="en-US"/>
        </a:p>
      </dgm:t>
    </dgm:pt>
    <dgm:pt modelId="{E103BD84-957C-F246-8987-C46A206F2BEA}" type="sibTrans" cxnId="{4D8791BC-808F-514A-BDAB-A44A211219CD}">
      <dgm:prSet/>
      <dgm:spPr/>
      <dgm:t>
        <a:bodyPr/>
        <a:lstStyle/>
        <a:p>
          <a:endParaRPr lang="en-US"/>
        </a:p>
      </dgm:t>
    </dgm:pt>
    <dgm:pt modelId="{43E36B0F-50D9-B140-BF19-E576A6B6E900}">
      <dgm:prSet/>
      <dgm:spPr>
        <a:solidFill>
          <a:schemeClr val="bg1">
            <a:alpha val="90000"/>
          </a:schemeClr>
        </a:solidFill>
        <a:ln>
          <a:solidFill>
            <a:srgbClr val="00ABCD">
              <a:alpha val="90000"/>
            </a:srgbClr>
          </a:solidFill>
        </a:ln>
      </dgm:spPr>
      <dgm:t>
        <a:bodyPr/>
        <a:lstStyle/>
        <a:p>
          <a:r>
            <a:rPr lang="en-US" dirty="0"/>
            <a:t>Utah State University*</a:t>
          </a:r>
        </a:p>
      </dgm:t>
    </dgm:pt>
    <dgm:pt modelId="{6E57BCEB-817B-2C41-BD48-B58512C1F93F}" type="parTrans" cxnId="{B3C7C078-3724-B843-9702-7AB05838237C}">
      <dgm:prSet/>
      <dgm:spPr/>
      <dgm:t>
        <a:bodyPr/>
        <a:lstStyle/>
        <a:p>
          <a:endParaRPr lang="en-US"/>
        </a:p>
      </dgm:t>
    </dgm:pt>
    <dgm:pt modelId="{8DD45453-D2E6-3D41-A9D3-F1F37582122F}" type="sibTrans" cxnId="{B3C7C078-3724-B843-9702-7AB05838237C}">
      <dgm:prSet/>
      <dgm:spPr/>
      <dgm:t>
        <a:bodyPr/>
        <a:lstStyle/>
        <a:p>
          <a:endParaRPr lang="en-US"/>
        </a:p>
      </dgm:t>
    </dgm:pt>
    <dgm:pt modelId="{49B5623E-CE88-C147-AFFB-2503A137952A}">
      <dgm:prSet/>
      <dgm:spPr>
        <a:solidFill>
          <a:schemeClr val="bg1">
            <a:alpha val="90000"/>
          </a:schemeClr>
        </a:solidFill>
        <a:ln>
          <a:solidFill>
            <a:srgbClr val="00ABCD">
              <a:alpha val="90000"/>
            </a:srgbClr>
          </a:solidFill>
        </a:ln>
      </dgm:spPr>
      <dgm:t>
        <a:bodyPr/>
        <a:lstStyle/>
        <a:p>
          <a:r>
            <a:rPr lang="en-US" dirty="0"/>
            <a:t>Utah Tech University (formerly DSU)</a:t>
          </a:r>
        </a:p>
      </dgm:t>
    </dgm:pt>
    <dgm:pt modelId="{B7CB4A20-5516-2946-A8CA-5DA114022041}" type="parTrans" cxnId="{E334B4A5-7B7C-FE43-BE15-04CD95F18078}">
      <dgm:prSet/>
      <dgm:spPr/>
      <dgm:t>
        <a:bodyPr/>
        <a:lstStyle/>
        <a:p>
          <a:endParaRPr lang="en-US"/>
        </a:p>
      </dgm:t>
    </dgm:pt>
    <dgm:pt modelId="{B18A9A58-B2D6-9447-BDF9-D76C09E60052}" type="sibTrans" cxnId="{E334B4A5-7B7C-FE43-BE15-04CD95F18078}">
      <dgm:prSet/>
      <dgm:spPr/>
      <dgm:t>
        <a:bodyPr/>
        <a:lstStyle/>
        <a:p>
          <a:endParaRPr lang="en-US"/>
        </a:p>
      </dgm:t>
    </dgm:pt>
    <dgm:pt modelId="{B7694A8D-BC4A-2940-BC7B-66641F099AD4}">
      <dgm:prSet/>
      <dgm:spPr>
        <a:solidFill>
          <a:schemeClr val="bg1">
            <a:alpha val="90000"/>
          </a:schemeClr>
        </a:solidFill>
        <a:ln>
          <a:solidFill>
            <a:srgbClr val="00ABCD">
              <a:alpha val="90000"/>
            </a:srgbClr>
          </a:solidFill>
        </a:ln>
      </dgm:spPr>
      <dgm:t>
        <a:bodyPr/>
        <a:lstStyle/>
        <a:p>
          <a:r>
            <a:rPr lang="en-US" dirty="0"/>
            <a:t>Utah Valley University</a:t>
          </a:r>
        </a:p>
      </dgm:t>
    </dgm:pt>
    <dgm:pt modelId="{213A6B9C-3E13-034C-8684-3FBCEA17CF03}" type="parTrans" cxnId="{E7AD3328-6B11-8343-B092-F21B66F2B1B9}">
      <dgm:prSet/>
      <dgm:spPr/>
      <dgm:t>
        <a:bodyPr/>
        <a:lstStyle/>
        <a:p>
          <a:endParaRPr lang="en-US"/>
        </a:p>
      </dgm:t>
    </dgm:pt>
    <dgm:pt modelId="{94A35BA1-95A1-D54F-AB76-D11AB6258D13}" type="sibTrans" cxnId="{E7AD3328-6B11-8343-B092-F21B66F2B1B9}">
      <dgm:prSet/>
      <dgm:spPr/>
      <dgm:t>
        <a:bodyPr/>
        <a:lstStyle/>
        <a:p>
          <a:endParaRPr lang="en-US"/>
        </a:p>
      </dgm:t>
    </dgm:pt>
    <dgm:pt modelId="{10D48323-58D6-8B4C-BAAE-C573C502C28F}">
      <dgm:prSet/>
      <dgm:spPr>
        <a:solidFill>
          <a:schemeClr val="bg1">
            <a:alpha val="90000"/>
          </a:schemeClr>
        </a:solidFill>
        <a:ln>
          <a:solidFill>
            <a:srgbClr val="00ABCD">
              <a:alpha val="90000"/>
            </a:srgbClr>
          </a:solidFill>
        </a:ln>
      </dgm:spPr>
      <dgm:t>
        <a:bodyPr/>
        <a:lstStyle/>
        <a:p>
          <a:r>
            <a:rPr lang="en-US" dirty="0"/>
            <a:t>Weber State University</a:t>
          </a:r>
        </a:p>
      </dgm:t>
    </dgm:pt>
    <dgm:pt modelId="{E3A1889E-8477-4441-9FDA-C70F8C2B4BAB}" type="parTrans" cxnId="{5977A894-A7F2-8A4C-AF0B-7F5E34F51062}">
      <dgm:prSet/>
      <dgm:spPr/>
      <dgm:t>
        <a:bodyPr/>
        <a:lstStyle/>
        <a:p>
          <a:endParaRPr lang="en-US"/>
        </a:p>
      </dgm:t>
    </dgm:pt>
    <dgm:pt modelId="{86E17D2B-86B5-444B-A672-905759C8DF6A}" type="sibTrans" cxnId="{5977A894-A7F2-8A4C-AF0B-7F5E34F51062}">
      <dgm:prSet/>
      <dgm:spPr/>
      <dgm:t>
        <a:bodyPr/>
        <a:lstStyle/>
        <a:p>
          <a:endParaRPr lang="en-US"/>
        </a:p>
      </dgm:t>
    </dgm:pt>
    <dgm:pt modelId="{2439877A-BB65-9E45-979E-46959048B260}">
      <dgm:prSet/>
      <dgm:spPr>
        <a:solidFill>
          <a:srgbClr val="FACA56"/>
        </a:solidFill>
        <a:ln>
          <a:solidFill>
            <a:srgbClr val="FACA56"/>
          </a:solidFill>
        </a:ln>
      </dgm:spPr>
      <dgm:t>
        <a:bodyPr/>
        <a:lstStyle/>
        <a:p>
          <a:r>
            <a:rPr lang="en-US" dirty="0" err="1"/>
            <a:t>USHE</a:t>
          </a:r>
          <a:r>
            <a:rPr lang="en-US" dirty="0"/>
            <a:t> Public Technical </a:t>
          </a:r>
        </a:p>
        <a:p>
          <a:r>
            <a:rPr lang="en-US" dirty="0"/>
            <a:t>Colleges</a:t>
          </a:r>
        </a:p>
      </dgm:t>
    </dgm:pt>
    <dgm:pt modelId="{03A1598C-C64C-6348-9A3B-C00AAFBED8D5}" type="parTrans" cxnId="{F303E430-5DFB-1846-A5F0-E5516255C5DD}">
      <dgm:prSet/>
      <dgm:spPr/>
      <dgm:t>
        <a:bodyPr/>
        <a:lstStyle/>
        <a:p>
          <a:endParaRPr lang="en-US"/>
        </a:p>
      </dgm:t>
    </dgm:pt>
    <dgm:pt modelId="{4564F841-FFD2-1D4D-B845-9C26ACF74158}" type="sibTrans" cxnId="{F303E430-5DFB-1846-A5F0-E5516255C5DD}">
      <dgm:prSet/>
      <dgm:spPr/>
      <dgm:t>
        <a:bodyPr/>
        <a:lstStyle/>
        <a:p>
          <a:endParaRPr lang="en-US"/>
        </a:p>
      </dgm:t>
    </dgm:pt>
    <dgm:pt modelId="{F9C114CA-8C49-214F-B4CF-54FEFADB5FA4}">
      <dgm:prSet/>
      <dgm:spPr>
        <a:solidFill>
          <a:schemeClr val="bg1">
            <a:alpha val="90000"/>
          </a:schemeClr>
        </a:solidFill>
        <a:ln>
          <a:solidFill>
            <a:srgbClr val="FACA56">
              <a:alpha val="90000"/>
            </a:srgbClr>
          </a:solidFill>
        </a:ln>
      </dgm:spPr>
      <dgm:t>
        <a:bodyPr/>
        <a:lstStyle/>
        <a:p>
          <a:r>
            <a:rPr lang="en-US" dirty="0" err="1"/>
            <a:t>Bridgerland</a:t>
          </a:r>
          <a:r>
            <a:rPr lang="en-US" dirty="0"/>
            <a:t> Technical College</a:t>
          </a:r>
        </a:p>
      </dgm:t>
    </dgm:pt>
    <dgm:pt modelId="{2834111A-33D9-C142-9E49-8005A4926790}" type="parTrans" cxnId="{01A3EA81-AC80-BF40-BE69-644DC9ADE47C}">
      <dgm:prSet/>
      <dgm:spPr/>
      <dgm:t>
        <a:bodyPr/>
        <a:lstStyle/>
        <a:p>
          <a:endParaRPr lang="en-US"/>
        </a:p>
      </dgm:t>
    </dgm:pt>
    <dgm:pt modelId="{89DE642B-40EB-1F4B-AAFD-70CB3AA1C345}" type="sibTrans" cxnId="{01A3EA81-AC80-BF40-BE69-644DC9ADE47C}">
      <dgm:prSet/>
      <dgm:spPr/>
      <dgm:t>
        <a:bodyPr/>
        <a:lstStyle/>
        <a:p>
          <a:endParaRPr lang="en-US"/>
        </a:p>
      </dgm:t>
    </dgm:pt>
    <dgm:pt modelId="{326319BC-0667-5544-8495-2A18309570A2}">
      <dgm:prSet/>
      <dgm:spPr>
        <a:solidFill>
          <a:schemeClr val="bg1">
            <a:alpha val="90000"/>
          </a:schemeClr>
        </a:solidFill>
        <a:ln>
          <a:solidFill>
            <a:srgbClr val="FACA56">
              <a:alpha val="90000"/>
            </a:srgbClr>
          </a:solidFill>
        </a:ln>
      </dgm:spPr>
      <dgm:t>
        <a:bodyPr/>
        <a:lstStyle/>
        <a:p>
          <a:r>
            <a:rPr lang="en-US" dirty="0"/>
            <a:t>Davis Technical College</a:t>
          </a:r>
        </a:p>
      </dgm:t>
    </dgm:pt>
    <dgm:pt modelId="{AB458B86-2B10-6A4B-BC9F-A6B17B733958}" type="parTrans" cxnId="{46973E5F-46D4-DC4A-8062-CFE2F40FD422}">
      <dgm:prSet/>
      <dgm:spPr/>
      <dgm:t>
        <a:bodyPr/>
        <a:lstStyle/>
        <a:p>
          <a:endParaRPr lang="en-US"/>
        </a:p>
      </dgm:t>
    </dgm:pt>
    <dgm:pt modelId="{4A384CF9-929C-A841-B808-C91F86AD13FA}" type="sibTrans" cxnId="{46973E5F-46D4-DC4A-8062-CFE2F40FD422}">
      <dgm:prSet/>
      <dgm:spPr/>
      <dgm:t>
        <a:bodyPr/>
        <a:lstStyle/>
        <a:p>
          <a:endParaRPr lang="en-US"/>
        </a:p>
      </dgm:t>
    </dgm:pt>
    <dgm:pt modelId="{C76BE344-3171-9A4F-BFA6-D4AC6C0A9E6B}">
      <dgm:prSet/>
      <dgm:spPr>
        <a:solidFill>
          <a:schemeClr val="bg1">
            <a:alpha val="90000"/>
          </a:schemeClr>
        </a:solidFill>
        <a:ln>
          <a:solidFill>
            <a:srgbClr val="FACA56">
              <a:alpha val="90000"/>
            </a:srgbClr>
          </a:solidFill>
        </a:ln>
      </dgm:spPr>
      <dgm:t>
        <a:bodyPr/>
        <a:lstStyle/>
        <a:p>
          <a:r>
            <a:rPr lang="en-US" dirty="0"/>
            <a:t>Dixie Technical College</a:t>
          </a:r>
        </a:p>
      </dgm:t>
    </dgm:pt>
    <dgm:pt modelId="{4DBB701D-9359-E547-9180-84658B55F85B}" type="parTrans" cxnId="{90878E87-7381-3247-894A-A61C3E35672C}">
      <dgm:prSet/>
      <dgm:spPr/>
      <dgm:t>
        <a:bodyPr/>
        <a:lstStyle/>
        <a:p>
          <a:endParaRPr lang="en-US"/>
        </a:p>
      </dgm:t>
    </dgm:pt>
    <dgm:pt modelId="{AE4BE96D-ED85-A74F-9A01-B29820F7ECBF}" type="sibTrans" cxnId="{90878E87-7381-3247-894A-A61C3E35672C}">
      <dgm:prSet/>
      <dgm:spPr/>
      <dgm:t>
        <a:bodyPr/>
        <a:lstStyle/>
        <a:p>
          <a:endParaRPr lang="en-US"/>
        </a:p>
      </dgm:t>
    </dgm:pt>
    <dgm:pt modelId="{C6965E88-3FEE-D246-A147-C2BD29D9078B}">
      <dgm:prSet/>
      <dgm:spPr>
        <a:solidFill>
          <a:schemeClr val="bg1">
            <a:alpha val="90000"/>
          </a:schemeClr>
        </a:solidFill>
        <a:ln>
          <a:solidFill>
            <a:srgbClr val="FACA56">
              <a:alpha val="90000"/>
            </a:srgbClr>
          </a:solidFill>
        </a:ln>
      </dgm:spPr>
      <dgm:t>
        <a:bodyPr/>
        <a:lstStyle/>
        <a:p>
          <a:r>
            <a:rPr lang="en-US" dirty="0" err="1"/>
            <a:t>Mountainland</a:t>
          </a:r>
          <a:r>
            <a:rPr lang="en-US" dirty="0"/>
            <a:t> Technical College</a:t>
          </a:r>
        </a:p>
      </dgm:t>
    </dgm:pt>
    <dgm:pt modelId="{61980A8C-1132-C145-BBA3-ABD74156F95B}" type="parTrans" cxnId="{F1F1A9FF-25ED-CB40-B866-A8EF0BA31072}">
      <dgm:prSet/>
      <dgm:spPr/>
      <dgm:t>
        <a:bodyPr/>
        <a:lstStyle/>
        <a:p>
          <a:endParaRPr lang="en-US"/>
        </a:p>
      </dgm:t>
    </dgm:pt>
    <dgm:pt modelId="{0FB05062-2C50-D64B-9C50-EF1F108D5662}" type="sibTrans" cxnId="{F1F1A9FF-25ED-CB40-B866-A8EF0BA31072}">
      <dgm:prSet/>
      <dgm:spPr/>
      <dgm:t>
        <a:bodyPr/>
        <a:lstStyle/>
        <a:p>
          <a:endParaRPr lang="en-US"/>
        </a:p>
      </dgm:t>
    </dgm:pt>
    <dgm:pt modelId="{AA1A0F5D-6B77-EE41-B304-20F0D421ADDE}">
      <dgm:prSet/>
      <dgm:spPr>
        <a:solidFill>
          <a:schemeClr val="bg1">
            <a:alpha val="90000"/>
          </a:schemeClr>
        </a:solidFill>
        <a:ln>
          <a:solidFill>
            <a:srgbClr val="FACA56">
              <a:alpha val="90000"/>
            </a:srgbClr>
          </a:solidFill>
        </a:ln>
      </dgm:spPr>
      <dgm:t>
        <a:bodyPr/>
        <a:lstStyle/>
        <a:p>
          <a:r>
            <a:rPr lang="en-US" dirty="0"/>
            <a:t>Ogden-Weber Technical College</a:t>
          </a:r>
        </a:p>
      </dgm:t>
    </dgm:pt>
    <dgm:pt modelId="{B7EBB79F-6CBF-874D-A341-C100022A35E5}" type="parTrans" cxnId="{2681A3B1-42C0-5345-956D-DB7D2690FCBA}">
      <dgm:prSet/>
      <dgm:spPr/>
      <dgm:t>
        <a:bodyPr/>
        <a:lstStyle/>
        <a:p>
          <a:endParaRPr lang="en-US"/>
        </a:p>
      </dgm:t>
    </dgm:pt>
    <dgm:pt modelId="{4B45B48D-6D10-9A42-9792-778812E154E6}" type="sibTrans" cxnId="{2681A3B1-42C0-5345-956D-DB7D2690FCBA}">
      <dgm:prSet/>
      <dgm:spPr/>
      <dgm:t>
        <a:bodyPr/>
        <a:lstStyle/>
        <a:p>
          <a:endParaRPr lang="en-US"/>
        </a:p>
      </dgm:t>
    </dgm:pt>
    <dgm:pt modelId="{446228E0-50CE-F74B-9F73-E0D21716273D}">
      <dgm:prSet/>
      <dgm:spPr>
        <a:solidFill>
          <a:schemeClr val="bg1">
            <a:alpha val="90000"/>
          </a:schemeClr>
        </a:solidFill>
        <a:ln>
          <a:solidFill>
            <a:srgbClr val="FACA56">
              <a:alpha val="90000"/>
            </a:srgbClr>
          </a:solidFill>
        </a:ln>
      </dgm:spPr>
      <dgm:t>
        <a:bodyPr/>
        <a:lstStyle/>
        <a:p>
          <a:r>
            <a:rPr lang="en-US"/>
            <a:t>Southwest Technical College</a:t>
          </a:r>
          <a:endParaRPr lang="en-US" dirty="0"/>
        </a:p>
      </dgm:t>
    </dgm:pt>
    <dgm:pt modelId="{DAF95994-7433-5141-9424-1550FF87DFEF}" type="parTrans" cxnId="{D16F3E2F-7A1D-544B-91F9-6ECB5D9FCDCF}">
      <dgm:prSet/>
      <dgm:spPr/>
      <dgm:t>
        <a:bodyPr/>
        <a:lstStyle/>
        <a:p>
          <a:endParaRPr lang="en-US"/>
        </a:p>
      </dgm:t>
    </dgm:pt>
    <dgm:pt modelId="{B12C3BFD-D117-8742-BC68-2102054E0C78}" type="sibTrans" cxnId="{D16F3E2F-7A1D-544B-91F9-6ECB5D9FCDCF}">
      <dgm:prSet/>
      <dgm:spPr/>
      <dgm:t>
        <a:bodyPr/>
        <a:lstStyle/>
        <a:p>
          <a:endParaRPr lang="en-US"/>
        </a:p>
      </dgm:t>
    </dgm:pt>
    <dgm:pt modelId="{2F311744-2278-8643-B0BB-AA18F2ECB34E}">
      <dgm:prSet/>
      <dgm:spPr>
        <a:solidFill>
          <a:schemeClr val="bg1">
            <a:alpha val="90000"/>
          </a:schemeClr>
        </a:solidFill>
        <a:ln>
          <a:solidFill>
            <a:srgbClr val="FACA56">
              <a:alpha val="90000"/>
            </a:srgbClr>
          </a:solidFill>
        </a:ln>
      </dgm:spPr>
      <dgm:t>
        <a:bodyPr/>
        <a:lstStyle/>
        <a:p>
          <a:r>
            <a:rPr lang="en-US" dirty="0"/>
            <a:t>Tooele Technical College</a:t>
          </a:r>
        </a:p>
      </dgm:t>
    </dgm:pt>
    <dgm:pt modelId="{429E6581-A3E2-F144-B6DE-FAF44D9E5E9E}" type="parTrans" cxnId="{AB78CAC1-2E80-E74A-976E-CD5030865ABF}">
      <dgm:prSet/>
      <dgm:spPr/>
      <dgm:t>
        <a:bodyPr/>
        <a:lstStyle/>
        <a:p>
          <a:endParaRPr lang="en-US"/>
        </a:p>
      </dgm:t>
    </dgm:pt>
    <dgm:pt modelId="{6EE13B82-302E-4247-9EB1-6477C886508A}" type="sibTrans" cxnId="{AB78CAC1-2E80-E74A-976E-CD5030865ABF}">
      <dgm:prSet/>
      <dgm:spPr/>
      <dgm:t>
        <a:bodyPr/>
        <a:lstStyle/>
        <a:p>
          <a:endParaRPr lang="en-US"/>
        </a:p>
      </dgm:t>
    </dgm:pt>
    <dgm:pt modelId="{908CE98A-DD0A-0A4D-9281-05C3270DA3F4}">
      <dgm:prSet/>
      <dgm:spPr>
        <a:solidFill>
          <a:schemeClr val="bg1">
            <a:alpha val="90000"/>
          </a:schemeClr>
        </a:solidFill>
        <a:ln>
          <a:solidFill>
            <a:srgbClr val="FACA56">
              <a:alpha val="90000"/>
            </a:srgbClr>
          </a:solidFill>
        </a:ln>
      </dgm:spPr>
      <dgm:t>
        <a:bodyPr/>
        <a:lstStyle/>
        <a:p>
          <a:r>
            <a:rPr lang="en-US" dirty="0"/>
            <a:t>Uintah Basin Technical College</a:t>
          </a:r>
        </a:p>
      </dgm:t>
    </dgm:pt>
    <dgm:pt modelId="{A4527E37-9403-424A-8708-2B98E0204BF1}" type="parTrans" cxnId="{BBC55D85-1579-A148-B0E8-0C4867F6663C}">
      <dgm:prSet/>
      <dgm:spPr/>
      <dgm:t>
        <a:bodyPr/>
        <a:lstStyle/>
        <a:p>
          <a:endParaRPr lang="en-US"/>
        </a:p>
      </dgm:t>
    </dgm:pt>
    <dgm:pt modelId="{54FDA717-62BB-CC4D-83AD-7D7B61E4E9A3}" type="sibTrans" cxnId="{BBC55D85-1579-A148-B0E8-0C4867F6663C}">
      <dgm:prSet/>
      <dgm:spPr/>
      <dgm:t>
        <a:bodyPr/>
        <a:lstStyle/>
        <a:p>
          <a:endParaRPr lang="en-US"/>
        </a:p>
      </dgm:t>
    </dgm:pt>
    <dgm:pt modelId="{7E246DC7-CBBD-9449-8337-4737BBA0C7E7}">
      <dgm:prSet/>
      <dgm:spPr>
        <a:solidFill>
          <a:srgbClr val="00AF66"/>
        </a:solidFill>
        <a:ln>
          <a:solidFill>
            <a:srgbClr val="00AF66"/>
          </a:solidFill>
        </a:ln>
      </dgm:spPr>
      <dgm:t>
        <a:bodyPr/>
        <a:lstStyle/>
        <a:p>
          <a:r>
            <a:rPr lang="en-US" dirty="0"/>
            <a:t>Private Non-Profit Utah Institutions**</a:t>
          </a:r>
        </a:p>
      </dgm:t>
    </dgm:pt>
    <dgm:pt modelId="{F6D0DC16-0246-9441-995E-D52F4BFFEB2A}" type="parTrans" cxnId="{5D22FAEB-86EB-7F43-8DB9-736A156C84C3}">
      <dgm:prSet/>
      <dgm:spPr/>
      <dgm:t>
        <a:bodyPr/>
        <a:lstStyle/>
        <a:p>
          <a:endParaRPr lang="en-US"/>
        </a:p>
      </dgm:t>
    </dgm:pt>
    <dgm:pt modelId="{AD7B915C-7A49-C04C-80A8-4CDB38D7568A}" type="sibTrans" cxnId="{5D22FAEB-86EB-7F43-8DB9-736A156C84C3}">
      <dgm:prSet/>
      <dgm:spPr/>
      <dgm:t>
        <a:bodyPr/>
        <a:lstStyle/>
        <a:p>
          <a:endParaRPr lang="en-US"/>
        </a:p>
      </dgm:t>
    </dgm:pt>
    <dgm:pt modelId="{139233AD-77EA-D541-B8F9-228C3208C6EB}">
      <dgm:prSet/>
      <dgm:spPr>
        <a:solidFill>
          <a:schemeClr val="bg1">
            <a:alpha val="90000"/>
          </a:schemeClr>
        </a:solidFill>
        <a:ln>
          <a:solidFill>
            <a:srgbClr val="00AF66">
              <a:alpha val="90000"/>
            </a:srgbClr>
          </a:solidFill>
        </a:ln>
      </dgm:spPr>
      <dgm:t>
        <a:bodyPr/>
        <a:lstStyle/>
        <a:p>
          <a:r>
            <a:rPr lang="en-US" dirty="0"/>
            <a:t>Brigham Young University</a:t>
          </a:r>
        </a:p>
      </dgm:t>
    </dgm:pt>
    <dgm:pt modelId="{DFF7EAE9-D48C-DA44-8F97-973E337CA5B8}" type="parTrans" cxnId="{F391C35A-A70D-C242-BCCE-D59ED59904B4}">
      <dgm:prSet/>
      <dgm:spPr/>
      <dgm:t>
        <a:bodyPr/>
        <a:lstStyle/>
        <a:p>
          <a:endParaRPr lang="en-US"/>
        </a:p>
      </dgm:t>
    </dgm:pt>
    <dgm:pt modelId="{86A728F2-7428-3242-BAA6-1C8EABCB30A5}" type="sibTrans" cxnId="{F391C35A-A70D-C242-BCCE-D59ED59904B4}">
      <dgm:prSet/>
      <dgm:spPr/>
      <dgm:t>
        <a:bodyPr/>
        <a:lstStyle/>
        <a:p>
          <a:endParaRPr lang="en-US"/>
        </a:p>
      </dgm:t>
    </dgm:pt>
    <dgm:pt modelId="{918AD0AC-A42E-704D-AE38-1FC24D147011}">
      <dgm:prSet/>
      <dgm:spPr>
        <a:solidFill>
          <a:schemeClr val="bg1">
            <a:alpha val="90000"/>
          </a:schemeClr>
        </a:solidFill>
        <a:ln>
          <a:solidFill>
            <a:srgbClr val="00AF66">
              <a:alpha val="90000"/>
            </a:srgbClr>
          </a:solidFill>
        </a:ln>
      </dgm:spPr>
      <dgm:t>
        <a:bodyPr/>
        <a:lstStyle/>
        <a:p>
          <a:r>
            <a:rPr lang="en-US" dirty="0"/>
            <a:t>Ensign College</a:t>
          </a:r>
        </a:p>
      </dgm:t>
    </dgm:pt>
    <dgm:pt modelId="{82E717E5-AB2A-A04B-92CB-8983DD4D1067}" type="parTrans" cxnId="{FFE26952-2B94-1444-8E43-4B8FCFCA83FC}">
      <dgm:prSet/>
      <dgm:spPr/>
      <dgm:t>
        <a:bodyPr/>
        <a:lstStyle/>
        <a:p>
          <a:endParaRPr lang="en-US"/>
        </a:p>
      </dgm:t>
    </dgm:pt>
    <dgm:pt modelId="{3E6D7407-716E-6B42-8298-06DF0BF18C75}" type="sibTrans" cxnId="{FFE26952-2B94-1444-8E43-4B8FCFCA83FC}">
      <dgm:prSet/>
      <dgm:spPr/>
      <dgm:t>
        <a:bodyPr/>
        <a:lstStyle/>
        <a:p>
          <a:endParaRPr lang="en-US"/>
        </a:p>
      </dgm:t>
    </dgm:pt>
    <dgm:pt modelId="{C6CF8F63-9A21-EF4F-A2F0-C7541F0B5123}">
      <dgm:prSet/>
      <dgm:spPr>
        <a:solidFill>
          <a:schemeClr val="bg1">
            <a:alpha val="90000"/>
          </a:schemeClr>
        </a:solidFill>
        <a:ln>
          <a:solidFill>
            <a:srgbClr val="00AF66">
              <a:alpha val="90000"/>
            </a:srgbClr>
          </a:solidFill>
        </a:ln>
      </dgm:spPr>
      <dgm:t>
        <a:bodyPr/>
        <a:lstStyle/>
        <a:p>
          <a:r>
            <a:rPr lang="en-US" dirty="0"/>
            <a:t>Western Governors University</a:t>
          </a:r>
        </a:p>
      </dgm:t>
    </dgm:pt>
    <dgm:pt modelId="{202922C8-C616-074C-8212-A548443A9020}" type="parTrans" cxnId="{CE071F84-7FAF-CD4B-BE1E-BA8395C1B02B}">
      <dgm:prSet/>
      <dgm:spPr/>
      <dgm:t>
        <a:bodyPr/>
        <a:lstStyle/>
        <a:p>
          <a:endParaRPr lang="en-US"/>
        </a:p>
      </dgm:t>
    </dgm:pt>
    <dgm:pt modelId="{D40BA7C9-123C-174B-B6A0-262C4FA9DE1C}" type="sibTrans" cxnId="{CE071F84-7FAF-CD4B-BE1E-BA8395C1B02B}">
      <dgm:prSet/>
      <dgm:spPr/>
      <dgm:t>
        <a:bodyPr/>
        <a:lstStyle/>
        <a:p>
          <a:endParaRPr lang="en-US"/>
        </a:p>
      </dgm:t>
    </dgm:pt>
    <dgm:pt modelId="{E58906F4-9E16-B34A-9E50-7DF78298CD4A}">
      <dgm:prSet/>
      <dgm:spPr>
        <a:solidFill>
          <a:schemeClr val="bg1">
            <a:alpha val="90000"/>
          </a:schemeClr>
        </a:solidFill>
        <a:ln>
          <a:solidFill>
            <a:srgbClr val="00AF66">
              <a:alpha val="90000"/>
            </a:srgbClr>
          </a:solidFill>
        </a:ln>
      </dgm:spPr>
      <dgm:t>
        <a:bodyPr/>
        <a:lstStyle/>
        <a:p>
          <a:r>
            <a:rPr lang="en-US" dirty="0"/>
            <a:t>Westminster College</a:t>
          </a:r>
        </a:p>
      </dgm:t>
    </dgm:pt>
    <dgm:pt modelId="{9F84EDD3-2200-7742-930D-8B88D20256C8}" type="parTrans" cxnId="{184922B2-8FD4-B84E-BCB9-4FFEF4DFC4CB}">
      <dgm:prSet/>
      <dgm:spPr/>
      <dgm:t>
        <a:bodyPr/>
        <a:lstStyle/>
        <a:p>
          <a:endParaRPr lang="en-US"/>
        </a:p>
      </dgm:t>
    </dgm:pt>
    <dgm:pt modelId="{CB7E00A4-397D-9E4C-BA82-550F699B0D16}" type="sibTrans" cxnId="{184922B2-8FD4-B84E-BCB9-4FFEF4DFC4CB}">
      <dgm:prSet/>
      <dgm:spPr/>
      <dgm:t>
        <a:bodyPr/>
        <a:lstStyle/>
        <a:p>
          <a:endParaRPr lang="en-US"/>
        </a:p>
      </dgm:t>
    </dgm:pt>
    <dgm:pt modelId="{B0C61CFF-5AE9-BC40-B9F0-65DD092EE463}" type="pres">
      <dgm:prSet presAssocID="{7BF67491-4131-274B-BF32-B38E97AB88A1}" presName="Name0" presStyleCnt="0">
        <dgm:presLayoutVars>
          <dgm:dir/>
          <dgm:animLvl val="lvl"/>
          <dgm:resizeHandles val="exact"/>
        </dgm:presLayoutVars>
      </dgm:prSet>
      <dgm:spPr/>
    </dgm:pt>
    <dgm:pt modelId="{AA29068D-A23A-C643-AAD0-B850DD930832}" type="pres">
      <dgm:prSet presAssocID="{49CBC0F4-B42B-7F4D-BA1C-E543A1AC2BC4}" presName="composite" presStyleCnt="0"/>
      <dgm:spPr/>
    </dgm:pt>
    <dgm:pt modelId="{CB10F71E-6A06-8346-A496-33BEA83912CE}" type="pres">
      <dgm:prSet presAssocID="{49CBC0F4-B42B-7F4D-BA1C-E543A1AC2BC4}" presName="parTx" presStyleLbl="alignNode1" presStyleIdx="0" presStyleCnt="3" custScaleY="132626" custLinFactNeighborX="-103" custLinFactNeighborY="-10969">
        <dgm:presLayoutVars>
          <dgm:chMax val="0"/>
          <dgm:chPref val="0"/>
          <dgm:bulletEnabled val="1"/>
        </dgm:presLayoutVars>
      </dgm:prSet>
      <dgm:spPr/>
    </dgm:pt>
    <dgm:pt modelId="{40F3C878-0304-D741-B929-828FCB889B3A}" type="pres">
      <dgm:prSet presAssocID="{49CBC0F4-B42B-7F4D-BA1C-E543A1AC2BC4}" presName="desTx" presStyleLbl="alignAccFollowNode1" presStyleIdx="0" presStyleCnt="3" custScaleY="104326" custLinFactNeighborX="-103" custLinFactNeighborY="4052">
        <dgm:presLayoutVars>
          <dgm:bulletEnabled val="1"/>
        </dgm:presLayoutVars>
      </dgm:prSet>
      <dgm:spPr/>
    </dgm:pt>
    <dgm:pt modelId="{3CE8AEBC-3086-5E4C-A208-CA847C91C0E4}" type="pres">
      <dgm:prSet presAssocID="{2452AEA8-57D8-AD4E-8D7C-A10A5B77FB72}" presName="space" presStyleCnt="0"/>
      <dgm:spPr/>
    </dgm:pt>
    <dgm:pt modelId="{820672D2-4C8B-6C45-A47C-65B221487EBA}" type="pres">
      <dgm:prSet presAssocID="{2439877A-BB65-9E45-979E-46959048B260}" presName="composite" presStyleCnt="0"/>
      <dgm:spPr/>
    </dgm:pt>
    <dgm:pt modelId="{D649FDC6-F4CA-8941-BEA4-5839A785A89C}" type="pres">
      <dgm:prSet presAssocID="{2439877A-BB65-9E45-979E-46959048B260}" presName="parTx" presStyleLbl="alignNode1" presStyleIdx="1" presStyleCnt="3" custScaleY="150791" custLinFactNeighborX="-2795" custLinFactNeighborY="-15299">
        <dgm:presLayoutVars>
          <dgm:chMax val="0"/>
          <dgm:chPref val="0"/>
          <dgm:bulletEnabled val="1"/>
        </dgm:presLayoutVars>
      </dgm:prSet>
      <dgm:spPr/>
    </dgm:pt>
    <dgm:pt modelId="{813E885F-F24A-7C4A-A511-AFC54E11EAA4}" type="pres">
      <dgm:prSet presAssocID="{2439877A-BB65-9E45-979E-46959048B260}" presName="desTx" presStyleLbl="alignAccFollowNode1" presStyleIdx="1" presStyleCnt="3" custScaleY="100698" custLinFactNeighborX="-2436" custLinFactNeighborY="2133">
        <dgm:presLayoutVars>
          <dgm:bulletEnabled val="1"/>
        </dgm:presLayoutVars>
      </dgm:prSet>
      <dgm:spPr/>
    </dgm:pt>
    <dgm:pt modelId="{0E4DFB86-488E-6942-AEAA-B58EE303BC50}" type="pres">
      <dgm:prSet presAssocID="{4564F841-FFD2-1D4D-B845-9C26ACF74158}" presName="space" presStyleCnt="0"/>
      <dgm:spPr/>
    </dgm:pt>
    <dgm:pt modelId="{CC3F8346-A86B-3947-B24F-D555B771E0E1}" type="pres">
      <dgm:prSet presAssocID="{7E246DC7-CBBD-9449-8337-4737BBA0C7E7}" presName="composite" presStyleCnt="0"/>
      <dgm:spPr/>
    </dgm:pt>
    <dgm:pt modelId="{EE34C829-D43D-724D-B44E-06152C829E7B}" type="pres">
      <dgm:prSet presAssocID="{7E246DC7-CBBD-9449-8337-4737BBA0C7E7}" presName="parTx" presStyleLbl="alignNode1" presStyleIdx="2" presStyleCnt="3" custScaleY="155367" custLinFactNeighborX="-3958" custLinFactNeighborY="-15771">
        <dgm:presLayoutVars>
          <dgm:chMax val="0"/>
          <dgm:chPref val="0"/>
          <dgm:bulletEnabled val="1"/>
        </dgm:presLayoutVars>
      </dgm:prSet>
      <dgm:spPr/>
    </dgm:pt>
    <dgm:pt modelId="{494DA121-C6B6-5543-973C-3BDB243B890D}" type="pres">
      <dgm:prSet presAssocID="{7E246DC7-CBBD-9449-8337-4737BBA0C7E7}" presName="desTx" presStyleLbl="alignAccFollowNode1" presStyleIdx="2" presStyleCnt="3" custScaleY="98596" custLinFactNeighborX="-3958" custLinFactNeighborY="2513">
        <dgm:presLayoutVars>
          <dgm:bulletEnabled val="1"/>
        </dgm:presLayoutVars>
      </dgm:prSet>
      <dgm:spPr/>
    </dgm:pt>
  </dgm:ptLst>
  <dgm:cxnLst>
    <dgm:cxn modelId="{3246ED11-1EBE-3746-BCE0-43D2806605D1}" type="presOf" srcId="{F3E85C9A-418E-1944-9808-2A06EE724E22}" destId="{40F3C878-0304-D741-B929-828FCB889B3A}" srcOrd="0" destOrd="2" presId="urn:microsoft.com/office/officeart/2005/8/layout/hList1"/>
    <dgm:cxn modelId="{1DF07A19-B645-5040-88E7-825763F70EF2}" type="presOf" srcId="{E58906F4-9E16-B34A-9E50-7DF78298CD4A}" destId="{494DA121-C6B6-5543-973C-3BDB243B890D}" srcOrd="0" destOrd="3" presId="urn:microsoft.com/office/officeart/2005/8/layout/hList1"/>
    <dgm:cxn modelId="{D4776D1D-3F1F-8C4A-9B28-742720BCB459}" srcId="{49CBC0F4-B42B-7F4D-BA1C-E543A1AC2BC4}" destId="{F3E85C9A-418E-1944-9808-2A06EE724E22}" srcOrd="2" destOrd="0" parTransId="{D6B88A10-53BE-4740-B143-5B3810BC55DA}" sibTransId="{45961140-5A7B-9D4B-A3FF-FE3588445B67}"/>
    <dgm:cxn modelId="{5F89E121-CF27-D941-A220-C27EC4F3AECC}" type="presOf" srcId="{918AD0AC-A42E-704D-AE38-1FC24D147011}" destId="{494DA121-C6B6-5543-973C-3BDB243B890D}" srcOrd="0" destOrd="1" presId="urn:microsoft.com/office/officeart/2005/8/layout/hList1"/>
    <dgm:cxn modelId="{AB227723-6F86-4C42-8966-C2C156C658A8}" type="presOf" srcId="{2439877A-BB65-9E45-979E-46959048B260}" destId="{D649FDC6-F4CA-8941-BEA4-5839A785A89C}" srcOrd="0" destOrd="0" presId="urn:microsoft.com/office/officeart/2005/8/layout/hList1"/>
    <dgm:cxn modelId="{BAFDEE24-4153-7B44-99BC-15439B544BA7}" srcId="{49CBC0F4-B42B-7F4D-BA1C-E543A1AC2BC4}" destId="{D2BAA4C7-C933-1D4D-B9A0-9CC28EAB97AA}" srcOrd="0" destOrd="0" parTransId="{AA0B4AC8-391C-8940-B25F-EDC16F1C0833}" sibTransId="{21FCF562-6953-CD4C-9AC5-792F91F48838}"/>
    <dgm:cxn modelId="{761A3727-AB62-8842-9FC0-5EE8C1D8FB8C}" type="presOf" srcId="{446228E0-50CE-F74B-9F73-E0D21716273D}" destId="{813E885F-F24A-7C4A-A511-AFC54E11EAA4}" srcOrd="0" destOrd="5" presId="urn:microsoft.com/office/officeart/2005/8/layout/hList1"/>
    <dgm:cxn modelId="{E7AD3328-6B11-8343-B092-F21B66F2B1B9}" srcId="{49CBC0F4-B42B-7F4D-BA1C-E543A1AC2BC4}" destId="{B7694A8D-BC4A-2940-BC7B-66641F099AD4}" srcOrd="6" destOrd="0" parTransId="{213A6B9C-3E13-034C-8684-3FBCEA17CF03}" sibTransId="{94A35BA1-95A1-D54F-AB76-D11AB6258D13}"/>
    <dgm:cxn modelId="{D16F3E2F-7A1D-544B-91F9-6ECB5D9FCDCF}" srcId="{2439877A-BB65-9E45-979E-46959048B260}" destId="{446228E0-50CE-F74B-9F73-E0D21716273D}" srcOrd="5" destOrd="0" parTransId="{DAF95994-7433-5141-9424-1550FF87DFEF}" sibTransId="{B12C3BFD-D117-8742-BC68-2102054E0C78}"/>
    <dgm:cxn modelId="{6C49A22F-0EAE-3242-81FA-1CDE6DF155F0}" type="presOf" srcId="{AA1A0F5D-6B77-EE41-B304-20F0D421ADDE}" destId="{813E885F-F24A-7C4A-A511-AFC54E11EAA4}" srcOrd="0" destOrd="4" presId="urn:microsoft.com/office/officeart/2005/8/layout/hList1"/>
    <dgm:cxn modelId="{F303E430-5DFB-1846-A5F0-E5516255C5DD}" srcId="{7BF67491-4131-274B-BF32-B38E97AB88A1}" destId="{2439877A-BB65-9E45-979E-46959048B260}" srcOrd="1" destOrd="0" parTransId="{03A1598C-C64C-6348-9A3B-C00AAFBED8D5}" sibTransId="{4564F841-FFD2-1D4D-B845-9C26ACF74158}"/>
    <dgm:cxn modelId="{B3616C3B-337A-7346-A067-3A18C97D9002}" type="presOf" srcId="{7BF67491-4131-274B-BF32-B38E97AB88A1}" destId="{B0C61CFF-5AE9-BC40-B9F0-65DD092EE463}" srcOrd="0" destOrd="0" presId="urn:microsoft.com/office/officeart/2005/8/layout/hList1"/>
    <dgm:cxn modelId="{6774DE43-407D-3F41-BFEB-A3256AF36598}" type="presOf" srcId="{139233AD-77EA-D541-B8F9-228C3208C6EB}" destId="{494DA121-C6B6-5543-973C-3BDB243B890D}" srcOrd="0" destOrd="0" presId="urn:microsoft.com/office/officeart/2005/8/layout/hList1"/>
    <dgm:cxn modelId="{DE761E44-00A0-0547-B46E-82B09A133176}" type="presOf" srcId="{B7694A8D-BC4A-2940-BC7B-66641F099AD4}" destId="{40F3C878-0304-D741-B929-828FCB889B3A}" srcOrd="0" destOrd="6" presId="urn:microsoft.com/office/officeart/2005/8/layout/hList1"/>
    <dgm:cxn modelId="{04678446-B17E-B445-996C-9B2C73D04048}" srcId="{49CBC0F4-B42B-7F4D-BA1C-E543A1AC2BC4}" destId="{B831C82D-8157-3B4F-8557-2814C7DDF108}" srcOrd="1" destOrd="0" parTransId="{18D43AB8-8D2C-6842-BAE5-5DFC300E489C}" sibTransId="{76E2B977-E16E-F94D-962E-5B83B38DD35D}"/>
    <dgm:cxn modelId="{B4ED034A-D75B-D741-8E41-23E8A6F49E39}" type="presOf" srcId="{2F311744-2278-8643-B0BB-AA18F2ECB34E}" destId="{813E885F-F24A-7C4A-A511-AFC54E11EAA4}" srcOrd="0" destOrd="6" presId="urn:microsoft.com/office/officeart/2005/8/layout/hList1"/>
    <dgm:cxn modelId="{CA7DC44B-A6E7-3547-ADB2-2E89703828D6}" type="presOf" srcId="{C6965E88-3FEE-D246-A147-C2BD29D9078B}" destId="{813E885F-F24A-7C4A-A511-AFC54E11EAA4}" srcOrd="0" destOrd="3" presId="urn:microsoft.com/office/officeart/2005/8/layout/hList1"/>
    <dgm:cxn modelId="{FFE26952-2B94-1444-8E43-4B8FCFCA83FC}" srcId="{7E246DC7-CBBD-9449-8337-4737BBA0C7E7}" destId="{918AD0AC-A42E-704D-AE38-1FC24D147011}" srcOrd="1" destOrd="0" parTransId="{82E717E5-AB2A-A04B-92CB-8983DD4D1067}" sibTransId="{3E6D7407-716E-6B42-8298-06DF0BF18C75}"/>
    <dgm:cxn modelId="{4CFE6B55-7B81-BC43-B63F-5EA125362106}" type="presOf" srcId="{49CBC0F4-B42B-7F4D-BA1C-E543A1AC2BC4}" destId="{CB10F71E-6A06-8346-A496-33BEA83912CE}" srcOrd="0" destOrd="0" presId="urn:microsoft.com/office/officeart/2005/8/layout/hList1"/>
    <dgm:cxn modelId="{F391C35A-A70D-C242-BCCE-D59ED59904B4}" srcId="{7E246DC7-CBBD-9449-8337-4737BBA0C7E7}" destId="{139233AD-77EA-D541-B8F9-228C3208C6EB}" srcOrd="0" destOrd="0" parTransId="{DFF7EAE9-D48C-DA44-8F97-973E337CA5B8}" sibTransId="{86A728F2-7428-3242-BAA6-1C8EABCB30A5}"/>
    <dgm:cxn modelId="{85F0045C-4320-9F42-874B-C86B4D39AE25}" type="presOf" srcId="{326319BC-0667-5544-8495-2A18309570A2}" destId="{813E885F-F24A-7C4A-A511-AFC54E11EAA4}" srcOrd="0" destOrd="1" presId="urn:microsoft.com/office/officeart/2005/8/layout/hList1"/>
    <dgm:cxn modelId="{05692D5C-ECE9-E04B-80C8-A998C14ED1DF}" type="presOf" srcId="{B831C82D-8157-3B4F-8557-2814C7DDF108}" destId="{40F3C878-0304-D741-B929-828FCB889B3A}" srcOrd="0" destOrd="1" presId="urn:microsoft.com/office/officeart/2005/8/layout/hList1"/>
    <dgm:cxn modelId="{46973E5F-46D4-DC4A-8062-CFE2F40FD422}" srcId="{2439877A-BB65-9E45-979E-46959048B260}" destId="{326319BC-0667-5544-8495-2A18309570A2}" srcOrd="1" destOrd="0" parTransId="{AB458B86-2B10-6A4B-BC9F-A6B17B733958}" sibTransId="{4A384CF9-929C-A841-B808-C91F86AD13FA}"/>
    <dgm:cxn modelId="{00585F6E-E0B0-3446-8617-BEC456E0518C}" type="presOf" srcId="{C6CF8F63-9A21-EF4F-A2F0-C7541F0B5123}" destId="{494DA121-C6B6-5543-973C-3BDB243B890D}" srcOrd="0" destOrd="2" presId="urn:microsoft.com/office/officeart/2005/8/layout/hList1"/>
    <dgm:cxn modelId="{A3E8686F-25BF-9546-8307-4B44789F71C9}" type="presOf" srcId="{F9C114CA-8C49-214F-B4CF-54FEFADB5FA4}" destId="{813E885F-F24A-7C4A-A511-AFC54E11EAA4}" srcOrd="0" destOrd="0" presId="urn:microsoft.com/office/officeart/2005/8/layout/hList1"/>
    <dgm:cxn modelId="{B3C7C078-3724-B843-9702-7AB05838237C}" srcId="{49CBC0F4-B42B-7F4D-BA1C-E543A1AC2BC4}" destId="{43E36B0F-50D9-B140-BF19-E576A6B6E900}" srcOrd="4" destOrd="0" parTransId="{6E57BCEB-817B-2C41-BD48-B58512C1F93F}" sibTransId="{8DD45453-D2E6-3D41-A9D3-F1F37582122F}"/>
    <dgm:cxn modelId="{01A3EA81-AC80-BF40-BE69-644DC9ADE47C}" srcId="{2439877A-BB65-9E45-979E-46959048B260}" destId="{F9C114CA-8C49-214F-B4CF-54FEFADB5FA4}" srcOrd="0" destOrd="0" parTransId="{2834111A-33D9-C142-9E49-8005A4926790}" sibTransId="{89DE642B-40EB-1F4B-AAFD-70CB3AA1C345}"/>
    <dgm:cxn modelId="{CE071F84-7FAF-CD4B-BE1E-BA8395C1B02B}" srcId="{7E246DC7-CBBD-9449-8337-4737BBA0C7E7}" destId="{C6CF8F63-9A21-EF4F-A2F0-C7541F0B5123}" srcOrd="2" destOrd="0" parTransId="{202922C8-C616-074C-8212-A548443A9020}" sibTransId="{D40BA7C9-123C-174B-B6A0-262C4FA9DE1C}"/>
    <dgm:cxn modelId="{BBC55D85-1579-A148-B0E8-0C4867F6663C}" srcId="{2439877A-BB65-9E45-979E-46959048B260}" destId="{908CE98A-DD0A-0A4D-9281-05C3270DA3F4}" srcOrd="7" destOrd="0" parTransId="{A4527E37-9403-424A-8708-2B98E0204BF1}" sibTransId="{54FDA717-62BB-CC4D-83AD-7D7B61E4E9A3}"/>
    <dgm:cxn modelId="{90878E87-7381-3247-894A-A61C3E35672C}" srcId="{2439877A-BB65-9E45-979E-46959048B260}" destId="{C76BE344-3171-9A4F-BFA6-D4AC6C0A9E6B}" srcOrd="2" destOrd="0" parTransId="{4DBB701D-9359-E547-9180-84658B55F85B}" sibTransId="{AE4BE96D-ED85-A74F-9A01-B29820F7ECBF}"/>
    <dgm:cxn modelId="{5977A894-A7F2-8A4C-AF0B-7F5E34F51062}" srcId="{49CBC0F4-B42B-7F4D-BA1C-E543A1AC2BC4}" destId="{10D48323-58D6-8B4C-BAAE-C573C502C28F}" srcOrd="7" destOrd="0" parTransId="{E3A1889E-8477-4441-9FDA-C70F8C2B4BAB}" sibTransId="{86E17D2B-86B5-444B-A672-905759C8DF6A}"/>
    <dgm:cxn modelId="{8A8DFD9D-44A0-C247-A26F-34AC00292CC6}" type="presOf" srcId="{908CE98A-DD0A-0A4D-9281-05C3270DA3F4}" destId="{813E885F-F24A-7C4A-A511-AFC54E11EAA4}" srcOrd="0" destOrd="7" presId="urn:microsoft.com/office/officeart/2005/8/layout/hList1"/>
    <dgm:cxn modelId="{3EDA02A0-894F-E24F-8556-09AE599AB987}" type="presOf" srcId="{C76BE344-3171-9A4F-BFA6-D4AC6C0A9E6B}" destId="{813E885F-F24A-7C4A-A511-AFC54E11EAA4}" srcOrd="0" destOrd="2" presId="urn:microsoft.com/office/officeart/2005/8/layout/hList1"/>
    <dgm:cxn modelId="{E334B4A5-7B7C-FE43-BE15-04CD95F18078}" srcId="{49CBC0F4-B42B-7F4D-BA1C-E543A1AC2BC4}" destId="{49B5623E-CE88-C147-AFFB-2503A137952A}" srcOrd="5" destOrd="0" parTransId="{B7CB4A20-5516-2946-A8CA-5DA114022041}" sibTransId="{B18A9A58-B2D6-9447-BDF9-D76C09E60052}"/>
    <dgm:cxn modelId="{304D50B1-38A3-C644-B043-B5170B65618A}" type="presOf" srcId="{CC4D1621-8CE7-D448-BE80-D89AF880BCA0}" destId="{40F3C878-0304-D741-B929-828FCB889B3A}" srcOrd="0" destOrd="3" presId="urn:microsoft.com/office/officeart/2005/8/layout/hList1"/>
    <dgm:cxn modelId="{2681A3B1-42C0-5345-956D-DB7D2690FCBA}" srcId="{2439877A-BB65-9E45-979E-46959048B260}" destId="{AA1A0F5D-6B77-EE41-B304-20F0D421ADDE}" srcOrd="4" destOrd="0" parTransId="{B7EBB79F-6CBF-874D-A341-C100022A35E5}" sibTransId="{4B45B48D-6D10-9A42-9792-778812E154E6}"/>
    <dgm:cxn modelId="{601BA8B1-1036-D047-93BB-503C940430BD}" srcId="{7BF67491-4131-274B-BF32-B38E97AB88A1}" destId="{49CBC0F4-B42B-7F4D-BA1C-E543A1AC2BC4}" srcOrd="0" destOrd="0" parTransId="{D7F82A10-7C8F-454B-8729-26107BB3A52A}" sibTransId="{2452AEA8-57D8-AD4E-8D7C-A10A5B77FB72}"/>
    <dgm:cxn modelId="{184922B2-8FD4-B84E-BCB9-4FFEF4DFC4CB}" srcId="{7E246DC7-CBBD-9449-8337-4737BBA0C7E7}" destId="{E58906F4-9E16-B34A-9E50-7DF78298CD4A}" srcOrd="3" destOrd="0" parTransId="{9F84EDD3-2200-7742-930D-8B88D20256C8}" sibTransId="{CB7E00A4-397D-9E4C-BA82-550F699B0D16}"/>
    <dgm:cxn modelId="{4D8791BC-808F-514A-BDAB-A44A211219CD}" srcId="{49CBC0F4-B42B-7F4D-BA1C-E543A1AC2BC4}" destId="{CC4D1621-8CE7-D448-BE80-D89AF880BCA0}" srcOrd="3" destOrd="0" parTransId="{9B929B04-4FF5-3C42-888B-E490C7710DC3}" sibTransId="{E103BD84-957C-F246-8987-C46A206F2BEA}"/>
    <dgm:cxn modelId="{AB78CAC1-2E80-E74A-976E-CD5030865ABF}" srcId="{2439877A-BB65-9E45-979E-46959048B260}" destId="{2F311744-2278-8643-B0BB-AA18F2ECB34E}" srcOrd="6" destOrd="0" parTransId="{429E6581-A3E2-F144-B6DE-FAF44D9E5E9E}" sibTransId="{6EE13B82-302E-4247-9EB1-6477C886508A}"/>
    <dgm:cxn modelId="{6374AAD6-EE50-3C42-B98D-AB4413ABB504}" type="presOf" srcId="{7E246DC7-CBBD-9449-8337-4737BBA0C7E7}" destId="{EE34C829-D43D-724D-B44E-06152C829E7B}" srcOrd="0" destOrd="0" presId="urn:microsoft.com/office/officeart/2005/8/layout/hList1"/>
    <dgm:cxn modelId="{59D417DB-3E9A-074D-833A-089EAFC211B4}" type="presOf" srcId="{10D48323-58D6-8B4C-BAAE-C573C502C28F}" destId="{40F3C878-0304-D741-B929-828FCB889B3A}" srcOrd="0" destOrd="7" presId="urn:microsoft.com/office/officeart/2005/8/layout/hList1"/>
    <dgm:cxn modelId="{A25DB9E5-2472-F347-B4DB-D2C0C64C0576}" type="presOf" srcId="{49B5623E-CE88-C147-AFFB-2503A137952A}" destId="{40F3C878-0304-D741-B929-828FCB889B3A}" srcOrd="0" destOrd="5" presId="urn:microsoft.com/office/officeart/2005/8/layout/hList1"/>
    <dgm:cxn modelId="{57E5B7EB-E89C-F042-A6B8-181D9908FCC8}" type="presOf" srcId="{43E36B0F-50D9-B140-BF19-E576A6B6E900}" destId="{40F3C878-0304-D741-B929-828FCB889B3A}" srcOrd="0" destOrd="4" presId="urn:microsoft.com/office/officeart/2005/8/layout/hList1"/>
    <dgm:cxn modelId="{5D22FAEB-86EB-7F43-8DB9-736A156C84C3}" srcId="{7BF67491-4131-274B-BF32-B38E97AB88A1}" destId="{7E246DC7-CBBD-9449-8337-4737BBA0C7E7}" srcOrd="2" destOrd="0" parTransId="{F6D0DC16-0246-9441-995E-D52F4BFFEB2A}" sibTransId="{AD7B915C-7A49-C04C-80A8-4CDB38D7568A}"/>
    <dgm:cxn modelId="{DCF0DFF6-ACB2-5848-A36C-EA50AEE4DCAC}" type="presOf" srcId="{D2BAA4C7-C933-1D4D-B9A0-9CC28EAB97AA}" destId="{40F3C878-0304-D741-B929-828FCB889B3A}" srcOrd="0" destOrd="0" presId="urn:microsoft.com/office/officeart/2005/8/layout/hList1"/>
    <dgm:cxn modelId="{F1F1A9FF-25ED-CB40-B866-A8EF0BA31072}" srcId="{2439877A-BB65-9E45-979E-46959048B260}" destId="{C6965E88-3FEE-D246-A147-C2BD29D9078B}" srcOrd="3" destOrd="0" parTransId="{61980A8C-1132-C145-BBA3-ABD74156F95B}" sibTransId="{0FB05062-2C50-D64B-9C50-EF1F108D5662}"/>
    <dgm:cxn modelId="{73574081-5669-BB4F-9997-6E76D45A9C46}" type="presParOf" srcId="{B0C61CFF-5AE9-BC40-B9F0-65DD092EE463}" destId="{AA29068D-A23A-C643-AAD0-B850DD930832}" srcOrd="0" destOrd="0" presId="urn:microsoft.com/office/officeart/2005/8/layout/hList1"/>
    <dgm:cxn modelId="{87402AF2-A601-B649-B64F-9AA8256CA45D}" type="presParOf" srcId="{AA29068D-A23A-C643-AAD0-B850DD930832}" destId="{CB10F71E-6A06-8346-A496-33BEA83912CE}" srcOrd="0" destOrd="0" presId="urn:microsoft.com/office/officeart/2005/8/layout/hList1"/>
    <dgm:cxn modelId="{B1BFDD9B-B014-D74A-8A7B-6A2BEEDB7DB8}" type="presParOf" srcId="{AA29068D-A23A-C643-AAD0-B850DD930832}" destId="{40F3C878-0304-D741-B929-828FCB889B3A}" srcOrd="1" destOrd="0" presId="urn:microsoft.com/office/officeart/2005/8/layout/hList1"/>
    <dgm:cxn modelId="{9E514BCE-0CAF-8048-B52E-A41998220F0D}" type="presParOf" srcId="{B0C61CFF-5AE9-BC40-B9F0-65DD092EE463}" destId="{3CE8AEBC-3086-5E4C-A208-CA847C91C0E4}" srcOrd="1" destOrd="0" presId="urn:microsoft.com/office/officeart/2005/8/layout/hList1"/>
    <dgm:cxn modelId="{A47442E0-5AF8-A545-AD39-2F33DABFC5C5}" type="presParOf" srcId="{B0C61CFF-5AE9-BC40-B9F0-65DD092EE463}" destId="{820672D2-4C8B-6C45-A47C-65B221487EBA}" srcOrd="2" destOrd="0" presId="urn:microsoft.com/office/officeart/2005/8/layout/hList1"/>
    <dgm:cxn modelId="{BF0322E3-79D2-C349-A393-9C70A8F1D982}" type="presParOf" srcId="{820672D2-4C8B-6C45-A47C-65B221487EBA}" destId="{D649FDC6-F4CA-8941-BEA4-5839A785A89C}" srcOrd="0" destOrd="0" presId="urn:microsoft.com/office/officeart/2005/8/layout/hList1"/>
    <dgm:cxn modelId="{49A6C644-21EB-5C43-AAF0-1AA9D35C76CB}" type="presParOf" srcId="{820672D2-4C8B-6C45-A47C-65B221487EBA}" destId="{813E885F-F24A-7C4A-A511-AFC54E11EAA4}" srcOrd="1" destOrd="0" presId="urn:microsoft.com/office/officeart/2005/8/layout/hList1"/>
    <dgm:cxn modelId="{8F3426C1-2060-BE4A-840D-0C5D466F461C}" type="presParOf" srcId="{B0C61CFF-5AE9-BC40-B9F0-65DD092EE463}" destId="{0E4DFB86-488E-6942-AEAA-B58EE303BC50}" srcOrd="3" destOrd="0" presId="urn:microsoft.com/office/officeart/2005/8/layout/hList1"/>
    <dgm:cxn modelId="{7E061054-79E5-8043-82BF-1B39F8C77B45}" type="presParOf" srcId="{B0C61CFF-5AE9-BC40-B9F0-65DD092EE463}" destId="{CC3F8346-A86B-3947-B24F-D555B771E0E1}" srcOrd="4" destOrd="0" presId="urn:microsoft.com/office/officeart/2005/8/layout/hList1"/>
    <dgm:cxn modelId="{16E729E4-796A-C147-81FB-DB43F163EDDD}" type="presParOf" srcId="{CC3F8346-A86B-3947-B24F-D555B771E0E1}" destId="{EE34C829-D43D-724D-B44E-06152C829E7B}" srcOrd="0" destOrd="0" presId="urn:microsoft.com/office/officeart/2005/8/layout/hList1"/>
    <dgm:cxn modelId="{ACB59C0E-0449-474E-AD5A-913A94157629}" type="presParOf" srcId="{CC3F8346-A86B-3947-B24F-D555B771E0E1}" destId="{494DA121-C6B6-5543-973C-3BDB243B890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14EB37-013F-0C45-9A64-EA57808AD368}" type="doc">
      <dgm:prSet loTypeId="urn:microsoft.com/office/officeart/2008/layout/AlternatingHexagons" loCatId="" qsTypeId="urn:microsoft.com/office/officeart/2005/8/quickstyle/simple1" qsCatId="simple" csTypeId="urn:microsoft.com/office/officeart/2005/8/colors/accent1_2" csCatId="accent1" phldr="1"/>
      <dgm:spPr/>
      <dgm:t>
        <a:bodyPr/>
        <a:lstStyle/>
        <a:p>
          <a:endParaRPr lang="en-US"/>
        </a:p>
      </dgm:t>
    </dgm:pt>
    <dgm:pt modelId="{8360AE52-3B6E-3B42-B873-938CAFE76D8A}">
      <dgm:prSet phldrT="[Text]"/>
      <dgm:spPr>
        <a:solidFill>
          <a:srgbClr val="FACA56"/>
        </a:solidFill>
      </dgm:spPr>
      <dgm:t>
        <a:bodyPr/>
        <a:lstStyle/>
        <a:p>
          <a:r>
            <a:rPr lang="en-US" dirty="0"/>
            <a:t>Promise Scholarship</a:t>
          </a:r>
        </a:p>
      </dgm:t>
    </dgm:pt>
    <dgm:pt modelId="{BA7B493B-BFA1-4943-A64C-73CBC61584CF}" type="parTrans" cxnId="{BBCBF886-6CE2-2144-8D22-A3C7FB2273CB}">
      <dgm:prSet/>
      <dgm:spPr/>
      <dgm:t>
        <a:bodyPr/>
        <a:lstStyle/>
        <a:p>
          <a:endParaRPr lang="en-US"/>
        </a:p>
      </dgm:t>
    </dgm:pt>
    <dgm:pt modelId="{F227947F-9200-B248-AB7F-5C76C095AD13}" type="sibTrans" cxnId="{BBCBF886-6CE2-2144-8D22-A3C7FB2273CB}">
      <dgm:prSet custT="1"/>
      <dgm:spPr>
        <a:solidFill>
          <a:srgbClr val="00ABCD"/>
        </a:solidFill>
      </dgm:spPr>
      <dgm:t>
        <a:bodyPr/>
        <a:lstStyle/>
        <a:p>
          <a:r>
            <a:rPr lang="en-US" sz="1800" dirty="0"/>
            <a:t>Adult Learner Grant</a:t>
          </a:r>
        </a:p>
      </dgm:t>
    </dgm:pt>
    <dgm:pt modelId="{FBCDBBCA-F389-674F-BE99-89D5351F7005}">
      <dgm:prSet phldrT="[Text]"/>
      <dgm:spPr>
        <a:solidFill>
          <a:srgbClr val="FACA56"/>
        </a:solidFill>
      </dgm:spPr>
      <dgm:t>
        <a:bodyPr/>
        <a:lstStyle/>
        <a:p>
          <a:r>
            <a:rPr lang="en-US" dirty="0"/>
            <a:t>Opportunity Scholarship</a:t>
          </a:r>
        </a:p>
      </dgm:t>
    </dgm:pt>
    <dgm:pt modelId="{A899F5DA-6E09-6A41-9BB8-79C3EAD499F3}" type="parTrans" cxnId="{EC94BDBA-4C36-5644-9710-71A761E7BCE6}">
      <dgm:prSet/>
      <dgm:spPr/>
      <dgm:t>
        <a:bodyPr/>
        <a:lstStyle/>
        <a:p>
          <a:endParaRPr lang="en-US"/>
        </a:p>
      </dgm:t>
    </dgm:pt>
    <dgm:pt modelId="{8B11F557-2C89-F945-8620-EF427A2B498C}" type="sibTrans" cxnId="{EC94BDBA-4C36-5644-9710-71A761E7BCE6}">
      <dgm:prSet/>
      <dgm:spPr>
        <a:solidFill>
          <a:srgbClr val="00AF66"/>
        </a:solidFill>
      </dgm:spPr>
      <dgm:t>
        <a:bodyPr/>
        <a:lstStyle/>
        <a:p>
          <a:r>
            <a:rPr lang="en-US" dirty="0"/>
            <a:t>Talent Development Award</a:t>
          </a:r>
        </a:p>
      </dgm:t>
    </dgm:pt>
    <dgm:pt modelId="{31F5CBBF-19D3-7F4F-8356-78E0E665469D}">
      <dgm:prSet phldrT="[Text]"/>
      <dgm:spPr>
        <a:solidFill>
          <a:srgbClr val="FACA56"/>
        </a:solidFill>
      </dgm:spPr>
      <dgm:t>
        <a:bodyPr/>
        <a:lstStyle/>
        <a:p>
          <a:r>
            <a:rPr lang="en-US" dirty="0"/>
            <a:t>Tech Ed Scholarship</a:t>
          </a:r>
        </a:p>
      </dgm:t>
    </dgm:pt>
    <dgm:pt modelId="{905232BD-4206-A24B-A1DB-407193C63EEF}" type="parTrans" cxnId="{E712CBF8-4BB4-084C-AE61-C6AC7C971BC1}">
      <dgm:prSet/>
      <dgm:spPr/>
      <dgm:t>
        <a:bodyPr/>
        <a:lstStyle/>
        <a:p>
          <a:endParaRPr lang="en-US"/>
        </a:p>
      </dgm:t>
    </dgm:pt>
    <dgm:pt modelId="{66FD3CA8-1CFB-2D44-A795-F42D8D7FE980}" type="sibTrans" cxnId="{E712CBF8-4BB4-084C-AE61-C6AC7C971BC1}">
      <dgm:prSet/>
      <dgm:spPr>
        <a:solidFill>
          <a:srgbClr val="00AF66"/>
        </a:solidFill>
      </dgm:spPr>
      <dgm:t>
        <a:bodyPr/>
        <a:lstStyle/>
        <a:p>
          <a:r>
            <a:rPr lang="en-US" dirty="0"/>
            <a:t>TH Bell Scholarship</a:t>
          </a:r>
        </a:p>
      </dgm:t>
    </dgm:pt>
    <dgm:pt modelId="{D9E91C06-D71B-DD4F-80D6-68D110CF922E}">
      <dgm:prSet/>
      <dgm:spPr>
        <a:solidFill>
          <a:srgbClr val="00ABCD"/>
        </a:solidFill>
      </dgm:spPr>
      <dgm:t>
        <a:bodyPr/>
        <a:lstStyle/>
        <a:p>
          <a:r>
            <a:rPr lang="en-US" dirty="0"/>
            <a:t>PSOCAG (Public Safety)</a:t>
          </a:r>
        </a:p>
      </dgm:t>
    </dgm:pt>
    <dgm:pt modelId="{595CF2FA-45CB-294A-B06B-C7D6D144F9E3}" type="parTrans" cxnId="{325E24A9-DB55-6949-8335-E7802AE16D76}">
      <dgm:prSet/>
      <dgm:spPr/>
      <dgm:t>
        <a:bodyPr/>
        <a:lstStyle/>
        <a:p>
          <a:endParaRPr lang="en-US"/>
        </a:p>
      </dgm:t>
    </dgm:pt>
    <dgm:pt modelId="{FC94ED1F-8561-4C4B-B608-BC2B42EDE75F}" type="sibTrans" cxnId="{325E24A9-DB55-6949-8335-E7802AE16D76}">
      <dgm:prSet custT="1"/>
      <dgm:spPr>
        <a:solidFill>
          <a:srgbClr val="00ABCD"/>
        </a:solidFill>
      </dgm:spPr>
      <dgm:t>
        <a:bodyPr/>
        <a:lstStyle/>
        <a:p>
          <a:r>
            <a:rPr lang="en-US" sz="1800" dirty="0"/>
            <a:t>Veterans Tuition Gap</a:t>
          </a:r>
        </a:p>
      </dgm:t>
    </dgm:pt>
    <dgm:pt modelId="{A89BAF1D-365D-7747-BEAF-7BC42AF37E76}">
      <dgm:prSet/>
      <dgm:spPr>
        <a:solidFill>
          <a:srgbClr val="00AF66"/>
        </a:solidFill>
      </dgm:spPr>
      <dgm:t>
        <a:bodyPr/>
        <a:lstStyle/>
        <a:p>
          <a:r>
            <a:rPr lang="en-US" dirty="0"/>
            <a:t>NASA Space Grant</a:t>
          </a:r>
        </a:p>
      </dgm:t>
    </dgm:pt>
    <dgm:pt modelId="{2BAF92EC-268B-6640-B209-36E92A3510FA}" type="parTrans" cxnId="{6EE55101-808B-3D4B-9555-7DF8A8BFDE04}">
      <dgm:prSet/>
      <dgm:spPr/>
      <dgm:t>
        <a:bodyPr/>
        <a:lstStyle/>
        <a:p>
          <a:endParaRPr lang="en-US"/>
        </a:p>
      </dgm:t>
    </dgm:pt>
    <dgm:pt modelId="{F802EF2A-3F18-054B-B6E0-405BF6327B46}" type="sibTrans" cxnId="{6EE55101-808B-3D4B-9555-7DF8A8BFDE04}">
      <dgm:prSet custT="1"/>
      <dgm:spPr>
        <a:solidFill>
          <a:srgbClr val="00ABCD"/>
        </a:solidFill>
      </dgm:spPr>
      <dgm:t>
        <a:bodyPr/>
        <a:lstStyle/>
        <a:p>
          <a:r>
            <a:rPr lang="en-US" sz="1800" dirty="0"/>
            <a:t>WICHE PSEP</a:t>
          </a:r>
        </a:p>
      </dgm:t>
    </dgm:pt>
    <dgm:pt modelId="{E559D505-8721-984C-9318-2D88F5B7B216}" type="pres">
      <dgm:prSet presAssocID="{DA14EB37-013F-0C45-9A64-EA57808AD368}" presName="Name0" presStyleCnt="0">
        <dgm:presLayoutVars>
          <dgm:chMax/>
          <dgm:chPref/>
          <dgm:dir val="rev"/>
          <dgm:animLvl val="lvl"/>
        </dgm:presLayoutVars>
      </dgm:prSet>
      <dgm:spPr/>
    </dgm:pt>
    <dgm:pt modelId="{481A0635-AA78-FC45-9FEB-CEBECD28FD65}" type="pres">
      <dgm:prSet presAssocID="{8360AE52-3B6E-3B42-B873-938CAFE76D8A}" presName="composite" presStyleCnt="0"/>
      <dgm:spPr/>
    </dgm:pt>
    <dgm:pt modelId="{D13A1948-7365-6F4D-88B8-0B547386FA15}" type="pres">
      <dgm:prSet presAssocID="{8360AE52-3B6E-3B42-B873-938CAFE76D8A}" presName="Parent1" presStyleLbl="node1" presStyleIdx="0" presStyleCnt="10">
        <dgm:presLayoutVars>
          <dgm:chMax val="1"/>
          <dgm:chPref val="1"/>
          <dgm:bulletEnabled val="1"/>
        </dgm:presLayoutVars>
      </dgm:prSet>
      <dgm:spPr/>
    </dgm:pt>
    <dgm:pt modelId="{46B55C09-0C8C-B046-B29C-CCE24B3EE260}" type="pres">
      <dgm:prSet presAssocID="{8360AE52-3B6E-3B42-B873-938CAFE76D8A}" presName="Childtext1" presStyleLbl="revTx" presStyleIdx="0" presStyleCnt="5">
        <dgm:presLayoutVars>
          <dgm:chMax val="0"/>
          <dgm:chPref val="0"/>
          <dgm:bulletEnabled val="1"/>
        </dgm:presLayoutVars>
      </dgm:prSet>
      <dgm:spPr/>
    </dgm:pt>
    <dgm:pt modelId="{F150C562-CFB2-2F48-BCB9-B9D3D7A07D8F}" type="pres">
      <dgm:prSet presAssocID="{8360AE52-3B6E-3B42-B873-938CAFE76D8A}" presName="BalanceSpacing" presStyleCnt="0"/>
      <dgm:spPr/>
    </dgm:pt>
    <dgm:pt modelId="{1DD75AD2-A77A-0D40-8E73-4F224361AD19}" type="pres">
      <dgm:prSet presAssocID="{8360AE52-3B6E-3B42-B873-938CAFE76D8A}" presName="BalanceSpacing1" presStyleCnt="0"/>
      <dgm:spPr/>
    </dgm:pt>
    <dgm:pt modelId="{45667317-2569-8646-A3F2-F051880A8590}" type="pres">
      <dgm:prSet presAssocID="{F227947F-9200-B248-AB7F-5C76C095AD13}" presName="Accent1Text" presStyleLbl="node1" presStyleIdx="1" presStyleCnt="10"/>
      <dgm:spPr/>
    </dgm:pt>
    <dgm:pt modelId="{B5A6DF9A-AA25-7247-B688-5CDF3FF5B576}" type="pres">
      <dgm:prSet presAssocID="{F227947F-9200-B248-AB7F-5C76C095AD13}" presName="spaceBetweenRectangles" presStyleCnt="0"/>
      <dgm:spPr/>
    </dgm:pt>
    <dgm:pt modelId="{F93F253E-4526-E449-BABB-FAE63444658A}" type="pres">
      <dgm:prSet presAssocID="{D9E91C06-D71B-DD4F-80D6-68D110CF922E}" presName="composite" presStyleCnt="0"/>
      <dgm:spPr/>
    </dgm:pt>
    <dgm:pt modelId="{49CC9C7E-CB34-4E4E-8F37-BBE3BDD1825C}" type="pres">
      <dgm:prSet presAssocID="{D9E91C06-D71B-DD4F-80D6-68D110CF922E}" presName="Parent1" presStyleLbl="node1" presStyleIdx="2" presStyleCnt="10" custLinFactX="6928" custLinFactNeighborX="100000" custLinFactNeighborY="0">
        <dgm:presLayoutVars>
          <dgm:chMax val="1"/>
          <dgm:chPref val="1"/>
          <dgm:bulletEnabled val="1"/>
        </dgm:presLayoutVars>
      </dgm:prSet>
      <dgm:spPr/>
    </dgm:pt>
    <dgm:pt modelId="{4154FB93-4964-7B40-AE7D-3060D481B849}" type="pres">
      <dgm:prSet presAssocID="{D9E91C06-D71B-DD4F-80D6-68D110CF922E}" presName="Childtext1" presStyleLbl="revTx" presStyleIdx="1" presStyleCnt="5">
        <dgm:presLayoutVars>
          <dgm:chMax val="0"/>
          <dgm:chPref val="0"/>
          <dgm:bulletEnabled val="1"/>
        </dgm:presLayoutVars>
      </dgm:prSet>
      <dgm:spPr/>
    </dgm:pt>
    <dgm:pt modelId="{D68626C8-2594-4E47-8F01-D29C1CF2B50D}" type="pres">
      <dgm:prSet presAssocID="{D9E91C06-D71B-DD4F-80D6-68D110CF922E}" presName="BalanceSpacing" presStyleCnt="0"/>
      <dgm:spPr/>
    </dgm:pt>
    <dgm:pt modelId="{D29CB95F-87F6-D041-B7F9-09E75427998C}" type="pres">
      <dgm:prSet presAssocID="{D9E91C06-D71B-DD4F-80D6-68D110CF922E}" presName="BalanceSpacing1" presStyleCnt="0"/>
      <dgm:spPr/>
    </dgm:pt>
    <dgm:pt modelId="{06E6D585-2E9D-424B-A594-DD15144E9E5C}" type="pres">
      <dgm:prSet presAssocID="{FC94ED1F-8561-4C4B-B608-BC2B42EDE75F}" presName="Accent1Text" presStyleLbl="node1" presStyleIdx="3" presStyleCnt="10"/>
      <dgm:spPr/>
    </dgm:pt>
    <dgm:pt modelId="{76E54F1A-AEEC-BB4A-BCBD-EC70F74AAAC1}" type="pres">
      <dgm:prSet presAssocID="{FC94ED1F-8561-4C4B-B608-BC2B42EDE75F}" presName="spaceBetweenRectangles" presStyleCnt="0"/>
      <dgm:spPr/>
    </dgm:pt>
    <dgm:pt modelId="{4BA81C19-606C-4B43-A249-635A884F662C}" type="pres">
      <dgm:prSet presAssocID="{FBCDBBCA-F389-674F-BE99-89D5351F7005}" presName="composite" presStyleCnt="0"/>
      <dgm:spPr/>
    </dgm:pt>
    <dgm:pt modelId="{ECC9D198-2902-5245-86F6-95652F812541}" type="pres">
      <dgm:prSet presAssocID="{FBCDBBCA-F389-674F-BE99-89D5351F7005}" presName="Parent1" presStyleLbl="node1" presStyleIdx="4" presStyleCnt="10">
        <dgm:presLayoutVars>
          <dgm:chMax val="1"/>
          <dgm:chPref val="1"/>
          <dgm:bulletEnabled val="1"/>
        </dgm:presLayoutVars>
      </dgm:prSet>
      <dgm:spPr/>
    </dgm:pt>
    <dgm:pt modelId="{DAE72DE4-A09F-1B43-8E2F-B47942280B6A}" type="pres">
      <dgm:prSet presAssocID="{FBCDBBCA-F389-674F-BE99-89D5351F7005}" presName="Childtext1" presStyleLbl="revTx" presStyleIdx="2" presStyleCnt="5">
        <dgm:presLayoutVars>
          <dgm:chMax val="0"/>
          <dgm:chPref val="0"/>
          <dgm:bulletEnabled val="1"/>
        </dgm:presLayoutVars>
      </dgm:prSet>
      <dgm:spPr/>
    </dgm:pt>
    <dgm:pt modelId="{99CE4FA1-EB3F-B44A-A1DD-355F9D3EC67A}" type="pres">
      <dgm:prSet presAssocID="{FBCDBBCA-F389-674F-BE99-89D5351F7005}" presName="BalanceSpacing" presStyleCnt="0"/>
      <dgm:spPr/>
    </dgm:pt>
    <dgm:pt modelId="{37C7DE23-E779-AA49-801E-CD9844A471B8}" type="pres">
      <dgm:prSet presAssocID="{FBCDBBCA-F389-674F-BE99-89D5351F7005}" presName="BalanceSpacing1" presStyleCnt="0"/>
      <dgm:spPr/>
    </dgm:pt>
    <dgm:pt modelId="{0B1FA82E-C0DF-284F-B201-8B36F27A1821}" type="pres">
      <dgm:prSet presAssocID="{8B11F557-2C89-F945-8620-EF427A2B498C}" presName="Accent1Text" presStyleLbl="node1" presStyleIdx="5" presStyleCnt="10"/>
      <dgm:spPr/>
    </dgm:pt>
    <dgm:pt modelId="{4E178612-942C-7548-882F-EC44856A6643}" type="pres">
      <dgm:prSet presAssocID="{8B11F557-2C89-F945-8620-EF427A2B498C}" presName="spaceBetweenRectangles" presStyleCnt="0"/>
      <dgm:spPr/>
    </dgm:pt>
    <dgm:pt modelId="{7EA91D56-3BD6-2643-8112-D67FA030E824}" type="pres">
      <dgm:prSet presAssocID="{31F5CBBF-19D3-7F4F-8356-78E0E665469D}" presName="composite" presStyleCnt="0"/>
      <dgm:spPr/>
    </dgm:pt>
    <dgm:pt modelId="{0C95B28A-B608-4F46-A3F0-EBEBAE31B5A3}" type="pres">
      <dgm:prSet presAssocID="{31F5CBBF-19D3-7F4F-8356-78E0E665469D}" presName="Parent1" presStyleLbl="node1" presStyleIdx="6" presStyleCnt="10" custLinFactY="-70710" custLinFactNeighborX="-2224" custLinFactNeighborY="-100000">
        <dgm:presLayoutVars>
          <dgm:chMax val="1"/>
          <dgm:chPref val="1"/>
          <dgm:bulletEnabled val="1"/>
        </dgm:presLayoutVars>
      </dgm:prSet>
      <dgm:spPr/>
    </dgm:pt>
    <dgm:pt modelId="{6BAF352D-0AAD-784C-A21E-E5FA9E1F5658}" type="pres">
      <dgm:prSet presAssocID="{31F5CBBF-19D3-7F4F-8356-78E0E665469D}" presName="Childtext1" presStyleLbl="revTx" presStyleIdx="3" presStyleCnt="5">
        <dgm:presLayoutVars>
          <dgm:chMax val="0"/>
          <dgm:chPref val="0"/>
          <dgm:bulletEnabled val="1"/>
        </dgm:presLayoutVars>
      </dgm:prSet>
      <dgm:spPr/>
    </dgm:pt>
    <dgm:pt modelId="{254E4012-9033-EB4D-B7D7-836E071FA3FE}" type="pres">
      <dgm:prSet presAssocID="{31F5CBBF-19D3-7F4F-8356-78E0E665469D}" presName="BalanceSpacing" presStyleCnt="0"/>
      <dgm:spPr/>
    </dgm:pt>
    <dgm:pt modelId="{323AAC3D-1A96-A649-B771-75AF7DF7E56A}" type="pres">
      <dgm:prSet presAssocID="{31F5CBBF-19D3-7F4F-8356-78E0E665469D}" presName="BalanceSpacing1" presStyleCnt="0"/>
      <dgm:spPr/>
    </dgm:pt>
    <dgm:pt modelId="{2128A7E9-1604-5A40-B5D3-302930CF6534}" type="pres">
      <dgm:prSet presAssocID="{66FD3CA8-1CFB-2D44-A795-F42D8D7FE980}" presName="Accent1Text" presStyleLbl="node1" presStyleIdx="7" presStyleCnt="10"/>
      <dgm:spPr/>
    </dgm:pt>
    <dgm:pt modelId="{D5038DCD-9D00-DC40-917D-D39F62A7428F}" type="pres">
      <dgm:prSet presAssocID="{66FD3CA8-1CFB-2D44-A795-F42D8D7FE980}" presName="spaceBetweenRectangles" presStyleCnt="0"/>
      <dgm:spPr/>
    </dgm:pt>
    <dgm:pt modelId="{D15CBA4E-6E62-2E44-8E06-658D2DE6DFF8}" type="pres">
      <dgm:prSet presAssocID="{A89BAF1D-365D-7747-BEAF-7BC42AF37E76}" presName="composite" presStyleCnt="0"/>
      <dgm:spPr/>
    </dgm:pt>
    <dgm:pt modelId="{11A06E38-4429-5748-A5FD-CDE7614A56EA}" type="pres">
      <dgm:prSet presAssocID="{A89BAF1D-365D-7747-BEAF-7BC42AF37E76}" presName="Parent1" presStyleLbl="node1" presStyleIdx="8" presStyleCnt="10" custLinFactX="-6453" custLinFactY="-68736" custLinFactNeighborX="-100000" custLinFactNeighborY="-100000">
        <dgm:presLayoutVars>
          <dgm:chMax val="1"/>
          <dgm:chPref val="1"/>
          <dgm:bulletEnabled val="1"/>
        </dgm:presLayoutVars>
      </dgm:prSet>
      <dgm:spPr/>
    </dgm:pt>
    <dgm:pt modelId="{A28583FD-97CD-024E-AE5E-D67FC29E0AA1}" type="pres">
      <dgm:prSet presAssocID="{A89BAF1D-365D-7747-BEAF-7BC42AF37E76}" presName="Childtext1" presStyleLbl="revTx" presStyleIdx="4" presStyleCnt="5">
        <dgm:presLayoutVars>
          <dgm:chMax val="0"/>
          <dgm:chPref val="0"/>
          <dgm:bulletEnabled val="1"/>
        </dgm:presLayoutVars>
      </dgm:prSet>
      <dgm:spPr/>
    </dgm:pt>
    <dgm:pt modelId="{BB852A73-E208-B547-951B-97DFDA5D201E}" type="pres">
      <dgm:prSet presAssocID="{A89BAF1D-365D-7747-BEAF-7BC42AF37E76}" presName="BalanceSpacing" presStyleCnt="0"/>
      <dgm:spPr/>
    </dgm:pt>
    <dgm:pt modelId="{0B553B51-200E-C843-AA10-BFCD30306202}" type="pres">
      <dgm:prSet presAssocID="{A89BAF1D-365D-7747-BEAF-7BC42AF37E76}" presName="BalanceSpacing1" presStyleCnt="0"/>
      <dgm:spPr/>
    </dgm:pt>
    <dgm:pt modelId="{F0E9D24A-6406-3F4C-B718-845735A5F422}" type="pres">
      <dgm:prSet presAssocID="{F802EF2A-3F18-054B-B6E0-405BF6327B46}" presName="Accent1Text" presStyleLbl="node1" presStyleIdx="9" presStyleCnt="10" custLinFactNeighborX="-54057" custLinFactNeighborY="-86423"/>
      <dgm:spPr/>
    </dgm:pt>
  </dgm:ptLst>
  <dgm:cxnLst>
    <dgm:cxn modelId="{6EE55101-808B-3D4B-9555-7DF8A8BFDE04}" srcId="{DA14EB37-013F-0C45-9A64-EA57808AD368}" destId="{A89BAF1D-365D-7747-BEAF-7BC42AF37E76}" srcOrd="4" destOrd="0" parTransId="{2BAF92EC-268B-6640-B209-36E92A3510FA}" sibTransId="{F802EF2A-3F18-054B-B6E0-405BF6327B46}"/>
    <dgm:cxn modelId="{5AFF1928-1754-F249-9CAE-FE5EBBA636D2}" type="presOf" srcId="{FC94ED1F-8561-4C4B-B608-BC2B42EDE75F}" destId="{06E6D585-2E9D-424B-A594-DD15144E9E5C}" srcOrd="0" destOrd="0" presId="urn:microsoft.com/office/officeart/2008/layout/AlternatingHexagons"/>
    <dgm:cxn modelId="{1169F42C-AB90-6E42-A90C-ABF5F1FBA11F}" type="presOf" srcId="{F802EF2A-3F18-054B-B6E0-405BF6327B46}" destId="{F0E9D24A-6406-3F4C-B718-845735A5F422}" srcOrd="0" destOrd="0" presId="urn:microsoft.com/office/officeart/2008/layout/AlternatingHexagons"/>
    <dgm:cxn modelId="{1C52E247-CD49-064E-A9D7-E45CC94326D6}" type="presOf" srcId="{D9E91C06-D71B-DD4F-80D6-68D110CF922E}" destId="{49CC9C7E-CB34-4E4E-8F37-BBE3BDD1825C}" srcOrd="0" destOrd="0" presId="urn:microsoft.com/office/officeart/2008/layout/AlternatingHexagons"/>
    <dgm:cxn modelId="{5D06874F-0DE4-5E45-B2B9-8FAE74D02A30}" type="presOf" srcId="{8360AE52-3B6E-3B42-B873-938CAFE76D8A}" destId="{D13A1948-7365-6F4D-88B8-0B547386FA15}" srcOrd="0" destOrd="0" presId="urn:microsoft.com/office/officeart/2008/layout/AlternatingHexagons"/>
    <dgm:cxn modelId="{82E44855-230E-9F4C-8EBF-2913E25E798E}" type="presOf" srcId="{DA14EB37-013F-0C45-9A64-EA57808AD368}" destId="{E559D505-8721-984C-9318-2D88F5B7B216}" srcOrd="0" destOrd="0" presId="urn:microsoft.com/office/officeart/2008/layout/AlternatingHexagons"/>
    <dgm:cxn modelId="{DD285F58-AAA7-8A44-A72A-B1B45744F445}" type="presOf" srcId="{8B11F557-2C89-F945-8620-EF427A2B498C}" destId="{0B1FA82E-C0DF-284F-B201-8B36F27A1821}" srcOrd="0" destOrd="0" presId="urn:microsoft.com/office/officeart/2008/layout/AlternatingHexagons"/>
    <dgm:cxn modelId="{75EA106B-20A7-5F41-8C4A-20A00C4FF8D0}" type="presOf" srcId="{FBCDBBCA-F389-674F-BE99-89D5351F7005}" destId="{ECC9D198-2902-5245-86F6-95652F812541}" srcOrd="0" destOrd="0" presId="urn:microsoft.com/office/officeart/2008/layout/AlternatingHexagons"/>
    <dgm:cxn modelId="{BBCBF886-6CE2-2144-8D22-A3C7FB2273CB}" srcId="{DA14EB37-013F-0C45-9A64-EA57808AD368}" destId="{8360AE52-3B6E-3B42-B873-938CAFE76D8A}" srcOrd="0" destOrd="0" parTransId="{BA7B493B-BFA1-4943-A64C-73CBC61584CF}" sibTransId="{F227947F-9200-B248-AB7F-5C76C095AD13}"/>
    <dgm:cxn modelId="{4A0A54A6-B31E-C245-8156-624875A5FEC2}" type="presOf" srcId="{F227947F-9200-B248-AB7F-5C76C095AD13}" destId="{45667317-2569-8646-A3F2-F051880A8590}" srcOrd="0" destOrd="0" presId="urn:microsoft.com/office/officeart/2008/layout/AlternatingHexagons"/>
    <dgm:cxn modelId="{AF4ADFA6-207E-4A40-A924-AACFA5F32A47}" type="presOf" srcId="{66FD3CA8-1CFB-2D44-A795-F42D8D7FE980}" destId="{2128A7E9-1604-5A40-B5D3-302930CF6534}" srcOrd="0" destOrd="0" presId="urn:microsoft.com/office/officeart/2008/layout/AlternatingHexagons"/>
    <dgm:cxn modelId="{325E24A9-DB55-6949-8335-E7802AE16D76}" srcId="{DA14EB37-013F-0C45-9A64-EA57808AD368}" destId="{D9E91C06-D71B-DD4F-80D6-68D110CF922E}" srcOrd="1" destOrd="0" parTransId="{595CF2FA-45CB-294A-B06B-C7D6D144F9E3}" sibTransId="{FC94ED1F-8561-4C4B-B608-BC2B42EDE75F}"/>
    <dgm:cxn modelId="{EC94BDBA-4C36-5644-9710-71A761E7BCE6}" srcId="{DA14EB37-013F-0C45-9A64-EA57808AD368}" destId="{FBCDBBCA-F389-674F-BE99-89D5351F7005}" srcOrd="2" destOrd="0" parTransId="{A899F5DA-6E09-6A41-9BB8-79C3EAD499F3}" sibTransId="{8B11F557-2C89-F945-8620-EF427A2B498C}"/>
    <dgm:cxn modelId="{7D0644BC-A284-2144-9ECA-2C34EB98D487}" type="presOf" srcId="{31F5CBBF-19D3-7F4F-8356-78E0E665469D}" destId="{0C95B28A-B608-4F46-A3F0-EBEBAE31B5A3}" srcOrd="0" destOrd="0" presId="urn:microsoft.com/office/officeart/2008/layout/AlternatingHexagons"/>
    <dgm:cxn modelId="{04B688C7-5EEC-8644-97EC-19C8C5A7047D}" type="presOf" srcId="{A89BAF1D-365D-7747-BEAF-7BC42AF37E76}" destId="{11A06E38-4429-5748-A5FD-CDE7614A56EA}" srcOrd="0" destOrd="0" presId="urn:microsoft.com/office/officeart/2008/layout/AlternatingHexagons"/>
    <dgm:cxn modelId="{E712CBF8-4BB4-084C-AE61-C6AC7C971BC1}" srcId="{DA14EB37-013F-0C45-9A64-EA57808AD368}" destId="{31F5CBBF-19D3-7F4F-8356-78E0E665469D}" srcOrd="3" destOrd="0" parTransId="{905232BD-4206-A24B-A1DB-407193C63EEF}" sibTransId="{66FD3CA8-1CFB-2D44-A795-F42D8D7FE980}"/>
    <dgm:cxn modelId="{C5597FDD-84C8-EF4D-A7C6-E64E4A5535C1}" type="presParOf" srcId="{E559D505-8721-984C-9318-2D88F5B7B216}" destId="{481A0635-AA78-FC45-9FEB-CEBECD28FD65}" srcOrd="0" destOrd="0" presId="urn:microsoft.com/office/officeart/2008/layout/AlternatingHexagons"/>
    <dgm:cxn modelId="{32B45936-11A1-044D-B141-53275B7FD665}" type="presParOf" srcId="{481A0635-AA78-FC45-9FEB-CEBECD28FD65}" destId="{D13A1948-7365-6F4D-88B8-0B547386FA15}" srcOrd="0" destOrd="0" presId="urn:microsoft.com/office/officeart/2008/layout/AlternatingHexagons"/>
    <dgm:cxn modelId="{397E1DA4-A1F1-8442-A349-246278E84D16}" type="presParOf" srcId="{481A0635-AA78-FC45-9FEB-CEBECD28FD65}" destId="{46B55C09-0C8C-B046-B29C-CCE24B3EE260}" srcOrd="1" destOrd="0" presId="urn:microsoft.com/office/officeart/2008/layout/AlternatingHexagons"/>
    <dgm:cxn modelId="{3A88D848-C129-6E40-A7A9-E6CD0A8969C2}" type="presParOf" srcId="{481A0635-AA78-FC45-9FEB-CEBECD28FD65}" destId="{F150C562-CFB2-2F48-BCB9-B9D3D7A07D8F}" srcOrd="2" destOrd="0" presId="urn:microsoft.com/office/officeart/2008/layout/AlternatingHexagons"/>
    <dgm:cxn modelId="{D45BF2DB-7167-F545-9503-486874BC1EC5}" type="presParOf" srcId="{481A0635-AA78-FC45-9FEB-CEBECD28FD65}" destId="{1DD75AD2-A77A-0D40-8E73-4F224361AD19}" srcOrd="3" destOrd="0" presId="urn:microsoft.com/office/officeart/2008/layout/AlternatingHexagons"/>
    <dgm:cxn modelId="{1210035C-B96C-C242-ABB5-11BFFC15E32C}" type="presParOf" srcId="{481A0635-AA78-FC45-9FEB-CEBECD28FD65}" destId="{45667317-2569-8646-A3F2-F051880A8590}" srcOrd="4" destOrd="0" presId="urn:microsoft.com/office/officeart/2008/layout/AlternatingHexagons"/>
    <dgm:cxn modelId="{C33FF51C-3F48-0546-BABB-726F53FBE884}" type="presParOf" srcId="{E559D505-8721-984C-9318-2D88F5B7B216}" destId="{B5A6DF9A-AA25-7247-B688-5CDF3FF5B576}" srcOrd="1" destOrd="0" presId="urn:microsoft.com/office/officeart/2008/layout/AlternatingHexagons"/>
    <dgm:cxn modelId="{D36B59B1-8B0E-BC4F-B090-BAE9430691B9}" type="presParOf" srcId="{E559D505-8721-984C-9318-2D88F5B7B216}" destId="{F93F253E-4526-E449-BABB-FAE63444658A}" srcOrd="2" destOrd="0" presId="urn:microsoft.com/office/officeart/2008/layout/AlternatingHexagons"/>
    <dgm:cxn modelId="{79F91C8E-40CE-4F4A-A3AF-35DAF106046E}" type="presParOf" srcId="{F93F253E-4526-E449-BABB-FAE63444658A}" destId="{49CC9C7E-CB34-4E4E-8F37-BBE3BDD1825C}" srcOrd="0" destOrd="0" presId="urn:microsoft.com/office/officeart/2008/layout/AlternatingHexagons"/>
    <dgm:cxn modelId="{E78EE907-AF3B-B745-8A7B-071D07FC2153}" type="presParOf" srcId="{F93F253E-4526-E449-BABB-FAE63444658A}" destId="{4154FB93-4964-7B40-AE7D-3060D481B849}" srcOrd="1" destOrd="0" presId="urn:microsoft.com/office/officeart/2008/layout/AlternatingHexagons"/>
    <dgm:cxn modelId="{40AD07CC-F12F-F642-A8A1-FA28CC5B6A2B}" type="presParOf" srcId="{F93F253E-4526-E449-BABB-FAE63444658A}" destId="{D68626C8-2594-4E47-8F01-D29C1CF2B50D}" srcOrd="2" destOrd="0" presId="urn:microsoft.com/office/officeart/2008/layout/AlternatingHexagons"/>
    <dgm:cxn modelId="{2A9CFA3D-970B-6B46-9137-FA6694B8D61A}" type="presParOf" srcId="{F93F253E-4526-E449-BABB-FAE63444658A}" destId="{D29CB95F-87F6-D041-B7F9-09E75427998C}" srcOrd="3" destOrd="0" presId="urn:microsoft.com/office/officeart/2008/layout/AlternatingHexagons"/>
    <dgm:cxn modelId="{D06968A8-D3A3-D649-9556-CF8A3058F8F7}" type="presParOf" srcId="{F93F253E-4526-E449-BABB-FAE63444658A}" destId="{06E6D585-2E9D-424B-A594-DD15144E9E5C}" srcOrd="4" destOrd="0" presId="urn:microsoft.com/office/officeart/2008/layout/AlternatingHexagons"/>
    <dgm:cxn modelId="{36C30B44-3370-4642-8402-BE2B806DFBC8}" type="presParOf" srcId="{E559D505-8721-984C-9318-2D88F5B7B216}" destId="{76E54F1A-AEEC-BB4A-BCBD-EC70F74AAAC1}" srcOrd="3" destOrd="0" presId="urn:microsoft.com/office/officeart/2008/layout/AlternatingHexagons"/>
    <dgm:cxn modelId="{F503E9DC-3594-AE40-83CC-3230123F29C1}" type="presParOf" srcId="{E559D505-8721-984C-9318-2D88F5B7B216}" destId="{4BA81C19-606C-4B43-A249-635A884F662C}" srcOrd="4" destOrd="0" presId="urn:microsoft.com/office/officeart/2008/layout/AlternatingHexagons"/>
    <dgm:cxn modelId="{447F9FDD-64E4-614F-AEA8-25F0D4747F15}" type="presParOf" srcId="{4BA81C19-606C-4B43-A249-635A884F662C}" destId="{ECC9D198-2902-5245-86F6-95652F812541}" srcOrd="0" destOrd="0" presId="urn:microsoft.com/office/officeart/2008/layout/AlternatingHexagons"/>
    <dgm:cxn modelId="{261DCCC7-8F60-834E-8C3C-4C775A59B630}" type="presParOf" srcId="{4BA81C19-606C-4B43-A249-635A884F662C}" destId="{DAE72DE4-A09F-1B43-8E2F-B47942280B6A}" srcOrd="1" destOrd="0" presId="urn:microsoft.com/office/officeart/2008/layout/AlternatingHexagons"/>
    <dgm:cxn modelId="{9B46D1DA-2A63-744F-810B-CE84644C373C}" type="presParOf" srcId="{4BA81C19-606C-4B43-A249-635A884F662C}" destId="{99CE4FA1-EB3F-B44A-A1DD-355F9D3EC67A}" srcOrd="2" destOrd="0" presId="urn:microsoft.com/office/officeart/2008/layout/AlternatingHexagons"/>
    <dgm:cxn modelId="{239FA675-C395-4C42-B6FC-4FFCA0635C63}" type="presParOf" srcId="{4BA81C19-606C-4B43-A249-635A884F662C}" destId="{37C7DE23-E779-AA49-801E-CD9844A471B8}" srcOrd="3" destOrd="0" presId="urn:microsoft.com/office/officeart/2008/layout/AlternatingHexagons"/>
    <dgm:cxn modelId="{CC7D9D43-3FFF-404A-BB31-8E33A00896C0}" type="presParOf" srcId="{4BA81C19-606C-4B43-A249-635A884F662C}" destId="{0B1FA82E-C0DF-284F-B201-8B36F27A1821}" srcOrd="4" destOrd="0" presId="urn:microsoft.com/office/officeart/2008/layout/AlternatingHexagons"/>
    <dgm:cxn modelId="{B17243DB-1F49-9A4E-B4BB-EB5ABEE093C4}" type="presParOf" srcId="{E559D505-8721-984C-9318-2D88F5B7B216}" destId="{4E178612-942C-7548-882F-EC44856A6643}" srcOrd="5" destOrd="0" presId="urn:microsoft.com/office/officeart/2008/layout/AlternatingHexagons"/>
    <dgm:cxn modelId="{74234039-DCA8-1541-89EB-3B79779A5053}" type="presParOf" srcId="{E559D505-8721-984C-9318-2D88F5B7B216}" destId="{7EA91D56-3BD6-2643-8112-D67FA030E824}" srcOrd="6" destOrd="0" presId="urn:microsoft.com/office/officeart/2008/layout/AlternatingHexagons"/>
    <dgm:cxn modelId="{30A87400-8356-B94E-8063-E220D33260C5}" type="presParOf" srcId="{7EA91D56-3BD6-2643-8112-D67FA030E824}" destId="{0C95B28A-B608-4F46-A3F0-EBEBAE31B5A3}" srcOrd="0" destOrd="0" presId="urn:microsoft.com/office/officeart/2008/layout/AlternatingHexagons"/>
    <dgm:cxn modelId="{F60B3727-4551-9346-929E-9425FD0574D2}" type="presParOf" srcId="{7EA91D56-3BD6-2643-8112-D67FA030E824}" destId="{6BAF352D-0AAD-784C-A21E-E5FA9E1F5658}" srcOrd="1" destOrd="0" presId="urn:microsoft.com/office/officeart/2008/layout/AlternatingHexagons"/>
    <dgm:cxn modelId="{F708601F-AE96-CC48-872D-B9FCB2D00406}" type="presParOf" srcId="{7EA91D56-3BD6-2643-8112-D67FA030E824}" destId="{254E4012-9033-EB4D-B7D7-836E071FA3FE}" srcOrd="2" destOrd="0" presId="urn:microsoft.com/office/officeart/2008/layout/AlternatingHexagons"/>
    <dgm:cxn modelId="{C76F2EB6-5B1C-8C44-9E04-BB6F99F14BA9}" type="presParOf" srcId="{7EA91D56-3BD6-2643-8112-D67FA030E824}" destId="{323AAC3D-1A96-A649-B771-75AF7DF7E56A}" srcOrd="3" destOrd="0" presId="urn:microsoft.com/office/officeart/2008/layout/AlternatingHexagons"/>
    <dgm:cxn modelId="{23124319-0528-4A46-980A-E462FE62DF3D}" type="presParOf" srcId="{7EA91D56-3BD6-2643-8112-D67FA030E824}" destId="{2128A7E9-1604-5A40-B5D3-302930CF6534}" srcOrd="4" destOrd="0" presId="urn:microsoft.com/office/officeart/2008/layout/AlternatingHexagons"/>
    <dgm:cxn modelId="{E16047C3-4524-904B-9335-D5FF811D8449}" type="presParOf" srcId="{E559D505-8721-984C-9318-2D88F5B7B216}" destId="{D5038DCD-9D00-DC40-917D-D39F62A7428F}" srcOrd="7" destOrd="0" presId="urn:microsoft.com/office/officeart/2008/layout/AlternatingHexagons"/>
    <dgm:cxn modelId="{FAE304EE-BEF7-874D-A388-2EC32DCDFC1C}" type="presParOf" srcId="{E559D505-8721-984C-9318-2D88F5B7B216}" destId="{D15CBA4E-6E62-2E44-8E06-658D2DE6DFF8}" srcOrd="8" destOrd="0" presId="urn:microsoft.com/office/officeart/2008/layout/AlternatingHexagons"/>
    <dgm:cxn modelId="{F05AD331-D8F1-5D4F-A709-7A4D3CE2ABC2}" type="presParOf" srcId="{D15CBA4E-6E62-2E44-8E06-658D2DE6DFF8}" destId="{11A06E38-4429-5748-A5FD-CDE7614A56EA}" srcOrd="0" destOrd="0" presId="urn:microsoft.com/office/officeart/2008/layout/AlternatingHexagons"/>
    <dgm:cxn modelId="{3DD5C642-0797-1E44-A05E-FF112F7B35EB}" type="presParOf" srcId="{D15CBA4E-6E62-2E44-8E06-658D2DE6DFF8}" destId="{A28583FD-97CD-024E-AE5E-D67FC29E0AA1}" srcOrd="1" destOrd="0" presId="urn:microsoft.com/office/officeart/2008/layout/AlternatingHexagons"/>
    <dgm:cxn modelId="{E6A707B4-72E8-B749-9D11-ECEFB41AA03F}" type="presParOf" srcId="{D15CBA4E-6E62-2E44-8E06-658D2DE6DFF8}" destId="{BB852A73-E208-B547-951B-97DFDA5D201E}" srcOrd="2" destOrd="0" presId="urn:microsoft.com/office/officeart/2008/layout/AlternatingHexagons"/>
    <dgm:cxn modelId="{65D09FF1-1F98-0747-888B-9FE484336487}" type="presParOf" srcId="{D15CBA4E-6E62-2E44-8E06-658D2DE6DFF8}" destId="{0B553B51-200E-C843-AA10-BFCD30306202}" srcOrd="3" destOrd="0" presId="urn:microsoft.com/office/officeart/2008/layout/AlternatingHexagons"/>
    <dgm:cxn modelId="{FB94B496-8670-2343-9427-C67C39EB1A5E}" type="presParOf" srcId="{D15CBA4E-6E62-2E44-8E06-658D2DE6DFF8}" destId="{F0E9D24A-6406-3F4C-B718-845735A5F42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D7DFFF-91BE-5948-BC7A-42F50F3D45A6}" type="doc">
      <dgm:prSet loTypeId="urn:microsoft.com/office/officeart/2005/8/layout/hProcess9" loCatId="" qsTypeId="urn:microsoft.com/office/officeart/2005/8/quickstyle/simple1" qsCatId="simple" csTypeId="urn:microsoft.com/office/officeart/2005/8/colors/accent1_2" csCatId="accent1" phldr="1"/>
      <dgm:spPr/>
      <dgm:t>
        <a:bodyPr/>
        <a:lstStyle/>
        <a:p>
          <a:endParaRPr lang="en-US"/>
        </a:p>
      </dgm:t>
    </dgm:pt>
    <dgm:pt modelId="{680CB69A-A5E4-364A-96EA-0CE41621A6AA}">
      <dgm:prSet phldrT="[Text]" custT="1"/>
      <dgm:spPr>
        <a:solidFill>
          <a:srgbClr val="00AF66"/>
        </a:solidFill>
      </dgm:spPr>
      <dgm:t>
        <a:bodyPr/>
        <a:lstStyle/>
        <a:p>
          <a:pPr algn="ctr"/>
          <a:r>
            <a:rPr lang="en-US" sz="2400" dirty="0"/>
            <a:t>Student completes online application (supplying basic demographic information and permissions)</a:t>
          </a:r>
        </a:p>
      </dgm:t>
    </dgm:pt>
    <dgm:pt modelId="{7937A81D-F5B0-0746-B7CF-3372F042FDE0}" type="parTrans" cxnId="{F8DA1C7B-2810-7740-B670-59B02F2CA02B}">
      <dgm:prSet/>
      <dgm:spPr/>
      <dgm:t>
        <a:bodyPr/>
        <a:lstStyle/>
        <a:p>
          <a:endParaRPr lang="en-US"/>
        </a:p>
      </dgm:t>
    </dgm:pt>
    <dgm:pt modelId="{0CCE4864-0641-954F-9E14-C2C01B7C4804}" type="sibTrans" cxnId="{F8DA1C7B-2810-7740-B670-59B02F2CA02B}">
      <dgm:prSet/>
      <dgm:spPr/>
      <dgm:t>
        <a:bodyPr/>
        <a:lstStyle/>
        <a:p>
          <a:endParaRPr lang="en-US"/>
        </a:p>
      </dgm:t>
    </dgm:pt>
    <dgm:pt modelId="{2E8A90EA-ACB6-8E4E-98E5-FFC8D982F786}">
      <dgm:prSet phldrT="[Text]" custT="1"/>
      <dgm:spPr>
        <a:solidFill>
          <a:srgbClr val="00AF66"/>
        </a:solidFill>
      </dgm:spPr>
      <dgm:t>
        <a:bodyPr/>
        <a:lstStyle/>
        <a:p>
          <a:pPr algn="ctr"/>
          <a:r>
            <a:rPr lang="en-US" sz="2400" dirty="0"/>
            <a:t>System connects data:</a:t>
          </a:r>
          <a:br>
            <a:rPr lang="en-US" sz="2400" dirty="0"/>
          </a:br>
          <a:r>
            <a:rPr lang="en-US" sz="2400" dirty="0"/>
            <a:t>1. collects transcript info from </a:t>
          </a:r>
          <a:r>
            <a:rPr lang="en-US" sz="2400" dirty="0" err="1"/>
            <a:t>uTREX</a:t>
          </a:r>
          <a:br>
            <a:rPr lang="en-US" sz="2400" dirty="0"/>
          </a:br>
          <a:r>
            <a:rPr lang="en-US" sz="2400" dirty="0"/>
            <a:t>2. confirms completion of FAFSA</a:t>
          </a:r>
        </a:p>
      </dgm:t>
    </dgm:pt>
    <dgm:pt modelId="{468EBD45-EF40-FE44-9610-37EC0995E760}" type="parTrans" cxnId="{363B2316-F205-3246-BCE1-6D76E55CB904}">
      <dgm:prSet/>
      <dgm:spPr/>
      <dgm:t>
        <a:bodyPr/>
        <a:lstStyle/>
        <a:p>
          <a:endParaRPr lang="en-US"/>
        </a:p>
      </dgm:t>
    </dgm:pt>
    <dgm:pt modelId="{D34614AA-C903-944D-A598-4C9F8379DC6E}" type="sibTrans" cxnId="{363B2316-F205-3246-BCE1-6D76E55CB904}">
      <dgm:prSet/>
      <dgm:spPr/>
      <dgm:t>
        <a:bodyPr/>
        <a:lstStyle/>
        <a:p>
          <a:endParaRPr lang="en-US"/>
        </a:p>
      </dgm:t>
    </dgm:pt>
    <dgm:pt modelId="{FA293D79-35F1-164D-8DF5-6DCB14DF3720}">
      <dgm:prSet phldrT="[Text]" custT="1"/>
      <dgm:spPr>
        <a:solidFill>
          <a:srgbClr val="00AF66"/>
        </a:solidFill>
      </dgm:spPr>
      <dgm:t>
        <a:bodyPr/>
        <a:lstStyle/>
        <a:p>
          <a:r>
            <a:rPr lang="en-US" sz="2400" dirty="0"/>
            <a:t>Student receives notice of award status; Award information is shared with financial aid office</a:t>
          </a:r>
        </a:p>
      </dgm:t>
    </dgm:pt>
    <dgm:pt modelId="{8B727899-827E-7547-8380-877D1C15C03B}" type="parTrans" cxnId="{897196DC-5470-484D-BC33-51FD6976611F}">
      <dgm:prSet/>
      <dgm:spPr/>
      <dgm:t>
        <a:bodyPr/>
        <a:lstStyle/>
        <a:p>
          <a:endParaRPr lang="en-US"/>
        </a:p>
      </dgm:t>
    </dgm:pt>
    <dgm:pt modelId="{0A081401-025B-C442-A586-6AB3A40AEA91}" type="sibTrans" cxnId="{897196DC-5470-484D-BC33-51FD6976611F}">
      <dgm:prSet/>
      <dgm:spPr/>
      <dgm:t>
        <a:bodyPr/>
        <a:lstStyle/>
        <a:p>
          <a:endParaRPr lang="en-US"/>
        </a:p>
      </dgm:t>
    </dgm:pt>
    <dgm:pt modelId="{9EC74C45-A7D2-7345-8C2B-18E2DC72D83A}" type="pres">
      <dgm:prSet presAssocID="{69D7DFFF-91BE-5948-BC7A-42F50F3D45A6}" presName="CompostProcess" presStyleCnt="0">
        <dgm:presLayoutVars>
          <dgm:dir/>
          <dgm:resizeHandles val="exact"/>
        </dgm:presLayoutVars>
      </dgm:prSet>
      <dgm:spPr/>
    </dgm:pt>
    <dgm:pt modelId="{F6E24C39-F779-0C44-A86A-83F8BF2209E9}" type="pres">
      <dgm:prSet presAssocID="{69D7DFFF-91BE-5948-BC7A-42F50F3D45A6}" presName="arrow" presStyleLbl="bgShp" presStyleIdx="0" presStyleCnt="1"/>
      <dgm:spPr>
        <a:solidFill>
          <a:srgbClr val="00AF66">
            <a:alpha val="20000"/>
          </a:srgbClr>
        </a:solidFill>
      </dgm:spPr>
    </dgm:pt>
    <dgm:pt modelId="{24F75E25-AB3F-E04B-A412-D6FF306F2985}" type="pres">
      <dgm:prSet presAssocID="{69D7DFFF-91BE-5948-BC7A-42F50F3D45A6}" presName="linearProcess" presStyleCnt="0"/>
      <dgm:spPr/>
    </dgm:pt>
    <dgm:pt modelId="{8B0BBB7B-87AF-4043-BE38-5075C1D569BD}" type="pres">
      <dgm:prSet presAssocID="{680CB69A-A5E4-364A-96EA-0CE41621A6AA}" presName="textNode" presStyleLbl="node1" presStyleIdx="0" presStyleCnt="3" custScaleY="200190">
        <dgm:presLayoutVars>
          <dgm:bulletEnabled val="1"/>
        </dgm:presLayoutVars>
      </dgm:prSet>
      <dgm:spPr/>
    </dgm:pt>
    <dgm:pt modelId="{07AF6F17-51D3-714A-BED0-8E60FCE448CC}" type="pres">
      <dgm:prSet presAssocID="{0CCE4864-0641-954F-9E14-C2C01B7C4804}" presName="sibTrans" presStyleCnt="0"/>
      <dgm:spPr/>
    </dgm:pt>
    <dgm:pt modelId="{B9399163-CB7C-C747-A8C5-D4BAF23B75F7}" type="pres">
      <dgm:prSet presAssocID="{2E8A90EA-ACB6-8E4E-98E5-FFC8D982F786}" presName="textNode" presStyleLbl="node1" presStyleIdx="1" presStyleCnt="3" custScaleY="200190">
        <dgm:presLayoutVars>
          <dgm:bulletEnabled val="1"/>
        </dgm:presLayoutVars>
      </dgm:prSet>
      <dgm:spPr/>
    </dgm:pt>
    <dgm:pt modelId="{0A8DD260-BBA2-9342-9B29-EF3119DFAFD0}" type="pres">
      <dgm:prSet presAssocID="{D34614AA-C903-944D-A598-4C9F8379DC6E}" presName="sibTrans" presStyleCnt="0"/>
      <dgm:spPr/>
    </dgm:pt>
    <dgm:pt modelId="{762400E4-9F3E-B34E-B476-4683B3CC33D1}" type="pres">
      <dgm:prSet presAssocID="{FA293D79-35F1-164D-8DF5-6DCB14DF3720}" presName="textNode" presStyleLbl="node1" presStyleIdx="2" presStyleCnt="3" custScaleY="200190">
        <dgm:presLayoutVars>
          <dgm:bulletEnabled val="1"/>
        </dgm:presLayoutVars>
      </dgm:prSet>
      <dgm:spPr/>
    </dgm:pt>
  </dgm:ptLst>
  <dgm:cxnLst>
    <dgm:cxn modelId="{363B2316-F205-3246-BCE1-6D76E55CB904}" srcId="{69D7DFFF-91BE-5948-BC7A-42F50F3D45A6}" destId="{2E8A90EA-ACB6-8E4E-98E5-FFC8D982F786}" srcOrd="1" destOrd="0" parTransId="{468EBD45-EF40-FE44-9610-37EC0995E760}" sibTransId="{D34614AA-C903-944D-A598-4C9F8379DC6E}"/>
    <dgm:cxn modelId="{34070E23-9F68-7D42-A41C-D5476D4FBAF2}" type="presOf" srcId="{2E8A90EA-ACB6-8E4E-98E5-FFC8D982F786}" destId="{B9399163-CB7C-C747-A8C5-D4BAF23B75F7}" srcOrd="0" destOrd="0" presId="urn:microsoft.com/office/officeart/2005/8/layout/hProcess9"/>
    <dgm:cxn modelId="{2642BA59-A76B-0542-967D-50EE22718A00}" type="presOf" srcId="{FA293D79-35F1-164D-8DF5-6DCB14DF3720}" destId="{762400E4-9F3E-B34E-B476-4683B3CC33D1}" srcOrd="0" destOrd="0" presId="urn:microsoft.com/office/officeart/2005/8/layout/hProcess9"/>
    <dgm:cxn modelId="{F8DA1C7B-2810-7740-B670-59B02F2CA02B}" srcId="{69D7DFFF-91BE-5948-BC7A-42F50F3D45A6}" destId="{680CB69A-A5E4-364A-96EA-0CE41621A6AA}" srcOrd="0" destOrd="0" parTransId="{7937A81D-F5B0-0746-B7CF-3372F042FDE0}" sibTransId="{0CCE4864-0641-954F-9E14-C2C01B7C4804}"/>
    <dgm:cxn modelId="{15B22392-129F-254C-A613-45F27F6BDFF4}" type="presOf" srcId="{69D7DFFF-91BE-5948-BC7A-42F50F3D45A6}" destId="{9EC74C45-A7D2-7345-8C2B-18E2DC72D83A}" srcOrd="0" destOrd="0" presId="urn:microsoft.com/office/officeart/2005/8/layout/hProcess9"/>
    <dgm:cxn modelId="{F78E4CD8-AB1E-B942-99C0-BD96EBE6C0C9}" type="presOf" srcId="{680CB69A-A5E4-364A-96EA-0CE41621A6AA}" destId="{8B0BBB7B-87AF-4043-BE38-5075C1D569BD}" srcOrd="0" destOrd="0" presId="urn:microsoft.com/office/officeart/2005/8/layout/hProcess9"/>
    <dgm:cxn modelId="{897196DC-5470-484D-BC33-51FD6976611F}" srcId="{69D7DFFF-91BE-5948-BC7A-42F50F3D45A6}" destId="{FA293D79-35F1-164D-8DF5-6DCB14DF3720}" srcOrd="2" destOrd="0" parTransId="{8B727899-827E-7547-8380-877D1C15C03B}" sibTransId="{0A081401-025B-C442-A586-6AB3A40AEA91}"/>
    <dgm:cxn modelId="{9A7C921D-A1F5-4648-AAD8-8B066687C56C}" type="presParOf" srcId="{9EC74C45-A7D2-7345-8C2B-18E2DC72D83A}" destId="{F6E24C39-F779-0C44-A86A-83F8BF2209E9}" srcOrd="0" destOrd="0" presId="urn:microsoft.com/office/officeart/2005/8/layout/hProcess9"/>
    <dgm:cxn modelId="{99AF42C8-5D18-D148-B049-92511C367057}" type="presParOf" srcId="{9EC74C45-A7D2-7345-8C2B-18E2DC72D83A}" destId="{24F75E25-AB3F-E04B-A412-D6FF306F2985}" srcOrd="1" destOrd="0" presId="urn:microsoft.com/office/officeart/2005/8/layout/hProcess9"/>
    <dgm:cxn modelId="{5E653F8A-28BF-074E-BFFF-22669E75DE78}" type="presParOf" srcId="{24F75E25-AB3F-E04B-A412-D6FF306F2985}" destId="{8B0BBB7B-87AF-4043-BE38-5075C1D569BD}" srcOrd="0" destOrd="0" presId="urn:microsoft.com/office/officeart/2005/8/layout/hProcess9"/>
    <dgm:cxn modelId="{4F78497D-D046-BA4B-9952-C325CB5263CB}" type="presParOf" srcId="{24F75E25-AB3F-E04B-A412-D6FF306F2985}" destId="{07AF6F17-51D3-714A-BED0-8E60FCE448CC}" srcOrd="1" destOrd="0" presId="urn:microsoft.com/office/officeart/2005/8/layout/hProcess9"/>
    <dgm:cxn modelId="{E17DF7FD-E565-6441-B803-E444696B00C6}" type="presParOf" srcId="{24F75E25-AB3F-E04B-A412-D6FF306F2985}" destId="{B9399163-CB7C-C747-A8C5-D4BAF23B75F7}" srcOrd="2" destOrd="0" presId="urn:microsoft.com/office/officeart/2005/8/layout/hProcess9"/>
    <dgm:cxn modelId="{E0C4DE06-C27C-3A4E-9CC9-97B5E273AA9D}" type="presParOf" srcId="{24F75E25-AB3F-E04B-A412-D6FF306F2985}" destId="{0A8DD260-BBA2-9342-9B29-EF3119DFAFD0}" srcOrd="3" destOrd="0" presId="urn:microsoft.com/office/officeart/2005/8/layout/hProcess9"/>
    <dgm:cxn modelId="{AD3192FF-034F-CB4E-807A-2374D4BB3532}" type="presParOf" srcId="{24F75E25-AB3F-E04B-A412-D6FF306F2985}" destId="{762400E4-9F3E-B34E-B476-4683B3CC33D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0F71E-6A06-8346-A496-33BEA83912CE}">
      <dsp:nvSpPr>
        <dsp:cNvPr id="0" name=""/>
        <dsp:cNvSpPr/>
      </dsp:nvSpPr>
      <dsp:spPr>
        <a:xfrm>
          <a:off x="0" y="410442"/>
          <a:ext cx="3361029" cy="994863"/>
        </a:xfrm>
        <a:prstGeom prst="rect">
          <a:avLst/>
        </a:prstGeom>
        <a:solidFill>
          <a:srgbClr val="00ABCD"/>
        </a:solidFill>
        <a:ln w="12700" cap="flat" cmpd="sng" algn="ctr">
          <a:solidFill>
            <a:srgbClr val="00AB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err="1"/>
            <a:t>USHE</a:t>
          </a:r>
          <a:r>
            <a:rPr lang="en-US" sz="1800" kern="1200" dirty="0"/>
            <a:t> Public Degree-Granting Institutions</a:t>
          </a:r>
        </a:p>
      </dsp:txBody>
      <dsp:txXfrm>
        <a:off x="0" y="410442"/>
        <a:ext cx="3361029" cy="994863"/>
      </dsp:txXfrm>
    </dsp:sp>
    <dsp:sp modelId="{40F3C878-0304-D741-B929-828FCB889B3A}">
      <dsp:nvSpPr>
        <dsp:cNvPr id="0" name=""/>
        <dsp:cNvSpPr/>
      </dsp:nvSpPr>
      <dsp:spPr>
        <a:xfrm>
          <a:off x="0" y="1419591"/>
          <a:ext cx="3361029" cy="3002854"/>
        </a:xfrm>
        <a:prstGeom prst="rect">
          <a:avLst/>
        </a:prstGeom>
        <a:solidFill>
          <a:schemeClr val="bg1">
            <a:alpha val="90000"/>
          </a:schemeClr>
        </a:solidFill>
        <a:ln w="12700" cap="flat" cmpd="sng" algn="ctr">
          <a:solidFill>
            <a:srgbClr val="00ABC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Salt Lake Community College*</a:t>
          </a:r>
        </a:p>
        <a:p>
          <a:pPr marL="171450" lvl="1" indent="-171450" algn="l" defTabSz="800100">
            <a:lnSpc>
              <a:spcPct val="90000"/>
            </a:lnSpc>
            <a:spcBef>
              <a:spcPct val="0"/>
            </a:spcBef>
            <a:spcAft>
              <a:spcPct val="15000"/>
            </a:spcAft>
            <a:buChar char="•"/>
          </a:pPr>
          <a:r>
            <a:rPr lang="en-US" sz="1800" kern="1200" dirty="0"/>
            <a:t>Snow College*</a:t>
          </a:r>
        </a:p>
        <a:p>
          <a:pPr marL="171450" lvl="1" indent="-171450" algn="l" defTabSz="800100">
            <a:lnSpc>
              <a:spcPct val="90000"/>
            </a:lnSpc>
            <a:spcBef>
              <a:spcPct val="0"/>
            </a:spcBef>
            <a:spcAft>
              <a:spcPct val="15000"/>
            </a:spcAft>
            <a:buChar char="•"/>
          </a:pPr>
          <a:r>
            <a:rPr lang="en-US" sz="1800" kern="1200"/>
            <a:t>Southern Utah University</a:t>
          </a:r>
        </a:p>
        <a:p>
          <a:pPr marL="171450" lvl="1" indent="-171450" algn="l" defTabSz="800100">
            <a:lnSpc>
              <a:spcPct val="90000"/>
            </a:lnSpc>
            <a:spcBef>
              <a:spcPct val="0"/>
            </a:spcBef>
            <a:spcAft>
              <a:spcPct val="15000"/>
            </a:spcAft>
            <a:buChar char="•"/>
          </a:pPr>
          <a:r>
            <a:rPr lang="en-US" sz="1800" kern="1200" dirty="0"/>
            <a:t>University of Utah</a:t>
          </a:r>
        </a:p>
        <a:p>
          <a:pPr marL="171450" lvl="1" indent="-171450" algn="l" defTabSz="800100">
            <a:lnSpc>
              <a:spcPct val="90000"/>
            </a:lnSpc>
            <a:spcBef>
              <a:spcPct val="0"/>
            </a:spcBef>
            <a:spcAft>
              <a:spcPct val="15000"/>
            </a:spcAft>
            <a:buChar char="•"/>
          </a:pPr>
          <a:r>
            <a:rPr lang="en-US" sz="1800" kern="1200" dirty="0"/>
            <a:t>Utah State University*</a:t>
          </a:r>
        </a:p>
        <a:p>
          <a:pPr marL="171450" lvl="1" indent="-171450" algn="l" defTabSz="800100">
            <a:lnSpc>
              <a:spcPct val="90000"/>
            </a:lnSpc>
            <a:spcBef>
              <a:spcPct val="0"/>
            </a:spcBef>
            <a:spcAft>
              <a:spcPct val="15000"/>
            </a:spcAft>
            <a:buChar char="•"/>
          </a:pPr>
          <a:r>
            <a:rPr lang="en-US" sz="1800" kern="1200" dirty="0"/>
            <a:t>Utah Tech University (formerly DSU)</a:t>
          </a:r>
        </a:p>
        <a:p>
          <a:pPr marL="171450" lvl="1" indent="-171450" algn="l" defTabSz="800100">
            <a:lnSpc>
              <a:spcPct val="90000"/>
            </a:lnSpc>
            <a:spcBef>
              <a:spcPct val="0"/>
            </a:spcBef>
            <a:spcAft>
              <a:spcPct val="15000"/>
            </a:spcAft>
            <a:buChar char="•"/>
          </a:pPr>
          <a:r>
            <a:rPr lang="en-US" sz="1800" kern="1200" dirty="0"/>
            <a:t>Utah Valley University</a:t>
          </a:r>
        </a:p>
        <a:p>
          <a:pPr marL="171450" lvl="1" indent="-171450" algn="l" defTabSz="800100">
            <a:lnSpc>
              <a:spcPct val="90000"/>
            </a:lnSpc>
            <a:spcBef>
              <a:spcPct val="0"/>
            </a:spcBef>
            <a:spcAft>
              <a:spcPct val="15000"/>
            </a:spcAft>
            <a:buChar char="•"/>
          </a:pPr>
          <a:r>
            <a:rPr lang="en-US" sz="1800" kern="1200" dirty="0"/>
            <a:t>Weber State University</a:t>
          </a:r>
        </a:p>
      </dsp:txBody>
      <dsp:txXfrm>
        <a:off x="0" y="1419591"/>
        <a:ext cx="3361029" cy="3002854"/>
      </dsp:txXfrm>
    </dsp:sp>
    <dsp:sp modelId="{D649FDC6-F4CA-8941-BEA4-5839A785A89C}">
      <dsp:nvSpPr>
        <dsp:cNvPr id="0" name=""/>
        <dsp:cNvSpPr/>
      </dsp:nvSpPr>
      <dsp:spPr>
        <a:xfrm>
          <a:off x="3741079" y="370002"/>
          <a:ext cx="3361029" cy="1131124"/>
        </a:xfrm>
        <a:prstGeom prst="rect">
          <a:avLst/>
        </a:prstGeom>
        <a:solidFill>
          <a:srgbClr val="FACA56"/>
        </a:solidFill>
        <a:ln w="12700" cap="flat" cmpd="sng" algn="ctr">
          <a:solidFill>
            <a:srgbClr val="FACA5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err="1"/>
            <a:t>USHE</a:t>
          </a:r>
          <a:r>
            <a:rPr lang="en-US" sz="1800" kern="1200" dirty="0"/>
            <a:t> Public Technical </a:t>
          </a:r>
        </a:p>
        <a:p>
          <a:pPr marL="0" lvl="0" indent="0" algn="ctr" defTabSz="800100">
            <a:lnSpc>
              <a:spcPct val="90000"/>
            </a:lnSpc>
            <a:spcBef>
              <a:spcPct val="0"/>
            </a:spcBef>
            <a:spcAft>
              <a:spcPct val="35000"/>
            </a:spcAft>
            <a:buNone/>
          </a:pPr>
          <a:r>
            <a:rPr lang="en-US" sz="1800" kern="1200" dirty="0"/>
            <a:t>Colleges</a:t>
          </a:r>
        </a:p>
      </dsp:txBody>
      <dsp:txXfrm>
        <a:off x="3741079" y="370002"/>
        <a:ext cx="3361029" cy="1131124"/>
      </dsp:txXfrm>
    </dsp:sp>
    <dsp:sp modelId="{813E885F-F24A-7C4A-A511-AFC54E11EAA4}">
      <dsp:nvSpPr>
        <dsp:cNvPr id="0" name=""/>
        <dsp:cNvSpPr/>
      </dsp:nvSpPr>
      <dsp:spPr>
        <a:xfrm>
          <a:off x="3753145" y="1476740"/>
          <a:ext cx="3361029" cy="2898428"/>
        </a:xfrm>
        <a:prstGeom prst="rect">
          <a:avLst/>
        </a:prstGeom>
        <a:solidFill>
          <a:schemeClr val="bg1">
            <a:alpha val="90000"/>
          </a:schemeClr>
        </a:solidFill>
        <a:ln w="12700" cap="flat" cmpd="sng" algn="ctr">
          <a:solidFill>
            <a:srgbClr val="FACA5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Bridgerland</a:t>
          </a:r>
          <a:r>
            <a:rPr lang="en-US" sz="1800" kern="1200" dirty="0"/>
            <a:t> Technical College</a:t>
          </a:r>
        </a:p>
        <a:p>
          <a:pPr marL="171450" lvl="1" indent="-171450" algn="l" defTabSz="800100">
            <a:lnSpc>
              <a:spcPct val="90000"/>
            </a:lnSpc>
            <a:spcBef>
              <a:spcPct val="0"/>
            </a:spcBef>
            <a:spcAft>
              <a:spcPct val="15000"/>
            </a:spcAft>
            <a:buChar char="•"/>
          </a:pPr>
          <a:r>
            <a:rPr lang="en-US" sz="1800" kern="1200" dirty="0"/>
            <a:t>Davis Technical College</a:t>
          </a:r>
        </a:p>
        <a:p>
          <a:pPr marL="171450" lvl="1" indent="-171450" algn="l" defTabSz="800100">
            <a:lnSpc>
              <a:spcPct val="90000"/>
            </a:lnSpc>
            <a:spcBef>
              <a:spcPct val="0"/>
            </a:spcBef>
            <a:spcAft>
              <a:spcPct val="15000"/>
            </a:spcAft>
            <a:buChar char="•"/>
          </a:pPr>
          <a:r>
            <a:rPr lang="en-US" sz="1800" kern="1200" dirty="0"/>
            <a:t>Dixie Technical College</a:t>
          </a:r>
        </a:p>
        <a:p>
          <a:pPr marL="171450" lvl="1" indent="-171450" algn="l" defTabSz="800100">
            <a:lnSpc>
              <a:spcPct val="90000"/>
            </a:lnSpc>
            <a:spcBef>
              <a:spcPct val="0"/>
            </a:spcBef>
            <a:spcAft>
              <a:spcPct val="15000"/>
            </a:spcAft>
            <a:buChar char="•"/>
          </a:pPr>
          <a:r>
            <a:rPr lang="en-US" sz="1800" kern="1200" dirty="0" err="1"/>
            <a:t>Mountainland</a:t>
          </a:r>
          <a:r>
            <a:rPr lang="en-US" sz="1800" kern="1200" dirty="0"/>
            <a:t> Technical College</a:t>
          </a:r>
        </a:p>
        <a:p>
          <a:pPr marL="171450" lvl="1" indent="-171450" algn="l" defTabSz="800100">
            <a:lnSpc>
              <a:spcPct val="90000"/>
            </a:lnSpc>
            <a:spcBef>
              <a:spcPct val="0"/>
            </a:spcBef>
            <a:spcAft>
              <a:spcPct val="15000"/>
            </a:spcAft>
            <a:buChar char="•"/>
          </a:pPr>
          <a:r>
            <a:rPr lang="en-US" sz="1800" kern="1200" dirty="0"/>
            <a:t>Ogden-Weber Technical College</a:t>
          </a:r>
        </a:p>
        <a:p>
          <a:pPr marL="171450" lvl="1" indent="-171450" algn="l" defTabSz="800100">
            <a:lnSpc>
              <a:spcPct val="90000"/>
            </a:lnSpc>
            <a:spcBef>
              <a:spcPct val="0"/>
            </a:spcBef>
            <a:spcAft>
              <a:spcPct val="15000"/>
            </a:spcAft>
            <a:buChar char="•"/>
          </a:pPr>
          <a:r>
            <a:rPr lang="en-US" sz="1800" kern="1200"/>
            <a:t>Southwest Technical College</a:t>
          </a:r>
          <a:endParaRPr lang="en-US" sz="1800" kern="1200" dirty="0"/>
        </a:p>
        <a:p>
          <a:pPr marL="171450" lvl="1" indent="-171450" algn="l" defTabSz="800100">
            <a:lnSpc>
              <a:spcPct val="90000"/>
            </a:lnSpc>
            <a:spcBef>
              <a:spcPct val="0"/>
            </a:spcBef>
            <a:spcAft>
              <a:spcPct val="15000"/>
            </a:spcAft>
            <a:buChar char="•"/>
          </a:pPr>
          <a:r>
            <a:rPr lang="en-US" sz="1800" kern="1200" dirty="0"/>
            <a:t>Tooele Technical College</a:t>
          </a:r>
        </a:p>
        <a:p>
          <a:pPr marL="171450" lvl="1" indent="-171450" algn="l" defTabSz="800100">
            <a:lnSpc>
              <a:spcPct val="90000"/>
            </a:lnSpc>
            <a:spcBef>
              <a:spcPct val="0"/>
            </a:spcBef>
            <a:spcAft>
              <a:spcPct val="15000"/>
            </a:spcAft>
            <a:buChar char="•"/>
          </a:pPr>
          <a:r>
            <a:rPr lang="en-US" sz="1800" kern="1200" dirty="0"/>
            <a:t>Uintah Basin Technical College</a:t>
          </a:r>
        </a:p>
      </dsp:txBody>
      <dsp:txXfrm>
        <a:off x="3753145" y="1476740"/>
        <a:ext cx="3361029" cy="2898428"/>
      </dsp:txXfrm>
    </dsp:sp>
    <dsp:sp modelId="{EE34C829-D43D-724D-B44E-06152C829E7B}">
      <dsp:nvSpPr>
        <dsp:cNvPr id="0" name=""/>
        <dsp:cNvSpPr/>
      </dsp:nvSpPr>
      <dsp:spPr>
        <a:xfrm>
          <a:off x="7533564" y="373006"/>
          <a:ext cx="3361029" cy="1165450"/>
        </a:xfrm>
        <a:prstGeom prst="rect">
          <a:avLst/>
        </a:prstGeom>
        <a:solidFill>
          <a:srgbClr val="00AF66"/>
        </a:solidFill>
        <a:ln w="12700" cap="flat" cmpd="sng" algn="ctr">
          <a:solidFill>
            <a:srgbClr val="00AF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Private Non-Profit Utah Institutions**</a:t>
          </a:r>
        </a:p>
      </dsp:txBody>
      <dsp:txXfrm>
        <a:off x="7533564" y="373006"/>
        <a:ext cx="3361029" cy="1165450"/>
      </dsp:txXfrm>
    </dsp:sp>
    <dsp:sp modelId="{494DA121-C6B6-5543-973C-3BDB243B890D}">
      <dsp:nvSpPr>
        <dsp:cNvPr id="0" name=""/>
        <dsp:cNvSpPr/>
      </dsp:nvSpPr>
      <dsp:spPr>
        <a:xfrm>
          <a:off x="7533564" y="1541636"/>
          <a:ext cx="3361029" cy="2837925"/>
        </a:xfrm>
        <a:prstGeom prst="rect">
          <a:avLst/>
        </a:prstGeom>
        <a:solidFill>
          <a:schemeClr val="bg1">
            <a:alpha val="90000"/>
          </a:schemeClr>
        </a:solidFill>
        <a:ln w="12700" cap="flat" cmpd="sng" algn="ctr">
          <a:solidFill>
            <a:srgbClr val="00AF6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Brigham Young University</a:t>
          </a:r>
        </a:p>
        <a:p>
          <a:pPr marL="171450" lvl="1" indent="-171450" algn="l" defTabSz="800100">
            <a:lnSpc>
              <a:spcPct val="90000"/>
            </a:lnSpc>
            <a:spcBef>
              <a:spcPct val="0"/>
            </a:spcBef>
            <a:spcAft>
              <a:spcPct val="15000"/>
            </a:spcAft>
            <a:buChar char="•"/>
          </a:pPr>
          <a:r>
            <a:rPr lang="en-US" sz="1800" kern="1200" dirty="0"/>
            <a:t>Ensign College</a:t>
          </a:r>
        </a:p>
        <a:p>
          <a:pPr marL="171450" lvl="1" indent="-171450" algn="l" defTabSz="800100">
            <a:lnSpc>
              <a:spcPct val="90000"/>
            </a:lnSpc>
            <a:spcBef>
              <a:spcPct val="0"/>
            </a:spcBef>
            <a:spcAft>
              <a:spcPct val="15000"/>
            </a:spcAft>
            <a:buChar char="•"/>
          </a:pPr>
          <a:r>
            <a:rPr lang="en-US" sz="1800" kern="1200" dirty="0"/>
            <a:t>Western Governors University</a:t>
          </a:r>
        </a:p>
        <a:p>
          <a:pPr marL="171450" lvl="1" indent="-171450" algn="l" defTabSz="800100">
            <a:lnSpc>
              <a:spcPct val="90000"/>
            </a:lnSpc>
            <a:spcBef>
              <a:spcPct val="0"/>
            </a:spcBef>
            <a:spcAft>
              <a:spcPct val="15000"/>
            </a:spcAft>
            <a:buChar char="•"/>
          </a:pPr>
          <a:r>
            <a:rPr lang="en-US" sz="1800" kern="1200" dirty="0"/>
            <a:t>Westminster College</a:t>
          </a:r>
        </a:p>
      </dsp:txBody>
      <dsp:txXfrm>
        <a:off x="7533564" y="1541636"/>
        <a:ext cx="3361029" cy="2837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A1948-7365-6F4D-88B8-0B547386FA15}">
      <dsp:nvSpPr>
        <dsp:cNvPr id="0" name=""/>
        <dsp:cNvSpPr/>
      </dsp:nvSpPr>
      <dsp:spPr>
        <a:xfrm rot="5400000">
          <a:off x="5078444" y="103258"/>
          <a:ext cx="1585960" cy="1379785"/>
        </a:xfrm>
        <a:prstGeom prst="hexagon">
          <a:avLst>
            <a:gd name="adj" fmla="val 25000"/>
            <a:gd name="vf" fmla="val 115470"/>
          </a:avLst>
        </a:prstGeom>
        <a:solidFill>
          <a:srgbClr val="FACA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Promise Scholarship</a:t>
          </a:r>
        </a:p>
      </dsp:txBody>
      <dsp:txXfrm rot="-5400000">
        <a:off x="5396547" y="247316"/>
        <a:ext cx="949753" cy="1091670"/>
      </dsp:txXfrm>
    </dsp:sp>
    <dsp:sp modelId="{46B55C09-0C8C-B046-B29C-CCE24B3EE260}">
      <dsp:nvSpPr>
        <dsp:cNvPr id="0" name=""/>
        <dsp:cNvSpPr/>
      </dsp:nvSpPr>
      <dsp:spPr>
        <a:xfrm>
          <a:off x="3411600" y="317362"/>
          <a:ext cx="1712837" cy="951576"/>
        </a:xfrm>
        <a:prstGeom prst="rect">
          <a:avLst/>
        </a:prstGeom>
        <a:noFill/>
        <a:ln>
          <a:noFill/>
        </a:ln>
        <a:effectLst/>
      </dsp:spPr>
      <dsp:style>
        <a:lnRef idx="0">
          <a:scrgbClr r="0" g="0" b="0"/>
        </a:lnRef>
        <a:fillRef idx="0">
          <a:scrgbClr r="0" g="0" b="0"/>
        </a:fillRef>
        <a:effectRef idx="0">
          <a:scrgbClr r="0" g="0" b="0"/>
        </a:effectRef>
        <a:fontRef idx="minor"/>
      </dsp:style>
    </dsp:sp>
    <dsp:sp modelId="{45667317-2569-8646-A3F2-F051880A8590}">
      <dsp:nvSpPr>
        <dsp:cNvPr id="0" name=""/>
        <dsp:cNvSpPr/>
      </dsp:nvSpPr>
      <dsp:spPr>
        <a:xfrm rot="5400000">
          <a:off x="6568613" y="103258"/>
          <a:ext cx="1585960" cy="1379785"/>
        </a:xfrm>
        <a:prstGeom prst="hexagon">
          <a:avLst>
            <a:gd name="adj" fmla="val 25000"/>
            <a:gd name="vf" fmla="val 115470"/>
          </a:avLst>
        </a:prstGeom>
        <a:solidFill>
          <a:srgbClr val="00AB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Adult Learner Grant</a:t>
          </a:r>
        </a:p>
      </dsp:txBody>
      <dsp:txXfrm rot="-5400000">
        <a:off x="6886716" y="247316"/>
        <a:ext cx="949753" cy="1091670"/>
      </dsp:txXfrm>
    </dsp:sp>
    <dsp:sp modelId="{49CC9C7E-CB34-4E4E-8F37-BBE3BDD1825C}">
      <dsp:nvSpPr>
        <dsp:cNvPr id="0" name=""/>
        <dsp:cNvSpPr/>
      </dsp:nvSpPr>
      <dsp:spPr>
        <a:xfrm rot="5400000">
          <a:off x="7301761" y="1449421"/>
          <a:ext cx="1585960" cy="1379785"/>
        </a:xfrm>
        <a:prstGeom prst="hexagon">
          <a:avLst>
            <a:gd name="adj" fmla="val 25000"/>
            <a:gd name="vf" fmla="val 115470"/>
          </a:avLst>
        </a:prstGeom>
        <a:solidFill>
          <a:srgbClr val="00AB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PSOCAG (Public Safety)</a:t>
          </a:r>
        </a:p>
      </dsp:txBody>
      <dsp:txXfrm rot="-5400000">
        <a:off x="7619864" y="1593479"/>
        <a:ext cx="949753" cy="1091670"/>
      </dsp:txXfrm>
    </dsp:sp>
    <dsp:sp modelId="{4154FB93-4964-7B40-AE7D-3060D481B849}">
      <dsp:nvSpPr>
        <dsp:cNvPr id="0" name=""/>
        <dsp:cNvSpPr/>
      </dsp:nvSpPr>
      <dsp:spPr>
        <a:xfrm>
          <a:off x="7351126" y="1663526"/>
          <a:ext cx="1769932" cy="951576"/>
        </a:xfrm>
        <a:prstGeom prst="rect">
          <a:avLst/>
        </a:prstGeom>
        <a:noFill/>
        <a:ln>
          <a:noFill/>
        </a:ln>
        <a:effectLst/>
      </dsp:spPr>
      <dsp:style>
        <a:lnRef idx="0">
          <a:scrgbClr r="0" g="0" b="0"/>
        </a:lnRef>
        <a:fillRef idx="0">
          <a:scrgbClr r="0" g="0" b="0"/>
        </a:fillRef>
        <a:effectRef idx="0">
          <a:scrgbClr r="0" g="0" b="0"/>
        </a:effectRef>
        <a:fontRef idx="minor"/>
      </dsp:style>
    </dsp:sp>
    <dsp:sp modelId="{06E6D585-2E9D-424B-A594-DD15144E9E5C}">
      <dsp:nvSpPr>
        <dsp:cNvPr id="0" name=""/>
        <dsp:cNvSpPr/>
      </dsp:nvSpPr>
      <dsp:spPr>
        <a:xfrm rot="5400000">
          <a:off x="4336215" y="1449421"/>
          <a:ext cx="1585960" cy="1379785"/>
        </a:xfrm>
        <a:prstGeom prst="hexagon">
          <a:avLst>
            <a:gd name="adj" fmla="val 25000"/>
            <a:gd name="vf" fmla="val 115470"/>
          </a:avLst>
        </a:prstGeom>
        <a:solidFill>
          <a:srgbClr val="00AB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Veterans Tuition Gap</a:t>
          </a:r>
        </a:p>
      </dsp:txBody>
      <dsp:txXfrm rot="-5400000">
        <a:off x="4654318" y="1593479"/>
        <a:ext cx="949753" cy="1091670"/>
      </dsp:txXfrm>
    </dsp:sp>
    <dsp:sp modelId="{ECC9D198-2902-5245-86F6-95652F812541}">
      <dsp:nvSpPr>
        <dsp:cNvPr id="0" name=""/>
        <dsp:cNvSpPr/>
      </dsp:nvSpPr>
      <dsp:spPr>
        <a:xfrm rot="5400000">
          <a:off x="5078444" y="2795585"/>
          <a:ext cx="1585960" cy="1379785"/>
        </a:xfrm>
        <a:prstGeom prst="hexagon">
          <a:avLst>
            <a:gd name="adj" fmla="val 25000"/>
            <a:gd name="vf" fmla="val 115470"/>
          </a:avLst>
        </a:prstGeom>
        <a:solidFill>
          <a:srgbClr val="FACA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Opportunity Scholarship</a:t>
          </a:r>
        </a:p>
      </dsp:txBody>
      <dsp:txXfrm rot="-5400000">
        <a:off x="5396547" y="2939643"/>
        <a:ext cx="949753" cy="1091670"/>
      </dsp:txXfrm>
    </dsp:sp>
    <dsp:sp modelId="{DAE72DE4-A09F-1B43-8E2F-B47942280B6A}">
      <dsp:nvSpPr>
        <dsp:cNvPr id="0" name=""/>
        <dsp:cNvSpPr/>
      </dsp:nvSpPr>
      <dsp:spPr>
        <a:xfrm>
          <a:off x="3411600" y="3009689"/>
          <a:ext cx="1712837" cy="951576"/>
        </a:xfrm>
        <a:prstGeom prst="rect">
          <a:avLst/>
        </a:prstGeom>
        <a:noFill/>
        <a:ln>
          <a:noFill/>
        </a:ln>
        <a:effectLst/>
      </dsp:spPr>
      <dsp:style>
        <a:lnRef idx="0">
          <a:scrgbClr r="0" g="0" b="0"/>
        </a:lnRef>
        <a:fillRef idx="0">
          <a:scrgbClr r="0" g="0" b="0"/>
        </a:fillRef>
        <a:effectRef idx="0">
          <a:scrgbClr r="0" g="0" b="0"/>
        </a:effectRef>
        <a:fontRef idx="minor"/>
      </dsp:style>
    </dsp:sp>
    <dsp:sp modelId="{0B1FA82E-C0DF-284F-B201-8B36F27A1821}">
      <dsp:nvSpPr>
        <dsp:cNvPr id="0" name=""/>
        <dsp:cNvSpPr/>
      </dsp:nvSpPr>
      <dsp:spPr>
        <a:xfrm rot="5400000">
          <a:off x="6568613" y="2795585"/>
          <a:ext cx="1585960" cy="1379785"/>
        </a:xfrm>
        <a:prstGeom prst="hexagon">
          <a:avLst>
            <a:gd name="adj" fmla="val 25000"/>
            <a:gd name="vf" fmla="val 115470"/>
          </a:avLst>
        </a:prstGeom>
        <a:solidFill>
          <a:srgbClr val="00A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Talent Development Award</a:t>
          </a:r>
        </a:p>
      </dsp:txBody>
      <dsp:txXfrm rot="-5400000">
        <a:off x="6886716" y="2939643"/>
        <a:ext cx="949753" cy="1091670"/>
      </dsp:txXfrm>
    </dsp:sp>
    <dsp:sp modelId="{0C95B28A-B608-4F46-A3F0-EBEBAE31B5A3}">
      <dsp:nvSpPr>
        <dsp:cNvPr id="0" name=""/>
        <dsp:cNvSpPr/>
      </dsp:nvSpPr>
      <dsp:spPr>
        <a:xfrm rot="5400000">
          <a:off x="5795697" y="1434355"/>
          <a:ext cx="1585960" cy="1379785"/>
        </a:xfrm>
        <a:prstGeom prst="hexagon">
          <a:avLst>
            <a:gd name="adj" fmla="val 25000"/>
            <a:gd name="vf" fmla="val 115470"/>
          </a:avLst>
        </a:prstGeom>
        <a:solidFill>
          <a:srgbClr val="FACA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Tech Ed Scholarship</a:t>
          </a:r>
        </a:p>
      </dsp:txBody>
      <dsp:txXfrm rot="-5400000">
        <a:off x="6113800" y="1578413"/>
        <a:ext cx="949753" cy="1091670"/>
      </dsp:txXfrm>
    </dsp:sp>
    <dsp:sp modelId="{6BAF352D-0AAD-784C-A21E-E5FA9E1F5658}">
      <dsp:nvSpPr>
        <dsp:cNvPr id="0" name=""/>
        <dsp:cNvSpPr/>
      </dsp:nvSpPr>
      <dsp:spPr>
        <a:xfrm>
          <a:off x="7351126" y="4355853"/>
          <a:ext cx="1769932" cy="951576"/>
        </a:xfrm>
        <a:prstGeom prst="rect">
          <a:avLst/>
        </a:prstGeom>
        <a:noFill/>
        <a:ln>
          <a:noFill/>
        </a:ln>
        <a:effectLst/>
      </dsp:spPr>
      <dsp:style>
        <a:lnRef idx="0">
          <a:scrgbClr r="0" g="0" b="0"/>
        </a:lnRef>
        <a:fillRef idx="0">
          <a:scrgbClr r="0" g="0" b="0"/>
        </a:fillRef>
        <a:effectRef idx="0">
          <a:scrgbClr r="0" g="0" b="0"/>
        </a:effectRef>
        <a:fontRef idx="minor"/>
      </dsp:style>
    </dsp:sp>
    <dsp:sp modelId="{2128A7E9-1604-5A40-B5D3-302930CF6534}">
      <dsp:nvSpPr>
        <dsp:cNvPr id="0" name=""/>
        <dsp:cNvSpPr/>
      </dsp:nvSpPr>
      <dsp:spPr>
        <a:xfrm rot="5400000">
          <a:off x="4336215" y="4141748"/>
          <a:ext cx="1585960" cy="1379785"/>
        </a:xfrm>
        <a:prstGeom prst="hexagon">
          <a:avLst>
            <a:gd name="adj" fmla="val 25000"/>
            <a:gd name="vf" fmla="val 115470"/>
          </a:avLst>
        </a:prstGeom>
        <a:solidFill>
          <a:srgbClr val="00A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TH Bell Scholarship</a:t>
          </a:r>
        </a:p>
      </dsp:txBody>
      <dsp:txXfrm rot="-5400000">
        <a:off x="4654318" y="4285806"/>
        <a:ext cx="949753" cy="1091670"/>
      </dsp:txXfrm>
    </dsp:sp>
    <dsp:sp modelId="{11A06E38-4429-5748-A5FD-CDE7614A56EA}">
      <dsp:nvSpPr>
        <dsp:cNvPr id="0" name=""/>
        <dsp:cNvSpPr/>
      </dsp:nvSpPr>
      <dsp:spPr>
        <a:xfrm rot="5400000">
          <a:off x="3609621" y="2811825"/>
          <a:ext cx="1585960" cy="1379785"/>
        </a:xfrm>
        <a:prstGeom prst="hexagon">
          <a:avLst>
            <a:gd name="adj" fmla="val 25000"/>
            <a:gd name="vf" fmla="val 115470"/>
          </a:avLst>
        </a:prstGeom>
        <a:solidFill>
          <a:srgbClr val="00A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NASA Space Grant</a:t>
          </a:r>
        </a:p>
      </dsp:txBody>
      <dsp:txXfrm rot="-5400000">
        <a:off x="3927724" y="2955883"/>
        <a:ext cx="949753" cy="1091670"/>
      </dsp:txXfrm>
    </dsp:sp>
    <dsp:sp modelId="{A28583FD-97CD-024E-AE5E-D67FC29E0AA1}">
      <dsp:nvSpPr>
        <dsp:cNvPr id="0" name=""/>
        <dsp:cNvSpPr/>
      </dsp:nvSpPr>
      <dsp:spPr>
        <a:xfrm>
          <a:off x="3411600" y="5702016"/>
          <a:ext cx="1712837" cy="951576"/>
        </a:xfrm>
        <a:prstGeom prst="rect">
          <a:avLst/>
        </a:prstGeom>
        <a:noFill/>
        <a:ln>
          <a:noFill/>
        </a:ln>
        <a:effectLst/>
      </dsp:spPr>
      <dsp:style>
        <a:lnRef idx="0">
          <a:scrgbClr r="0" g="0" b="0"/>
        </a:lnRef>
        <a:fillRef idx="0">
          <a:scrgbClr r="0" g="0" b="0"/>
        </a:fillRef>
        <a:effectRef idx="0">
          <a:scrgbClr r="0" g="0" b="0"/>
        </a:effectRef>
        <a:fontRef idx="minor"/>
      </dsp:style>
    </dsp:sp>
    <dsp:sp modelId="{F0E9D24A-6406-3F4C-B718-845735A5F422}">
      <dsp:nvSpPr>
        <dsp:cNvPr id="0" name=""/>
        <dsp:cNvSpPr/>
      </dsp:nvSpPr>
      <dsp:spPr>
        <a:xfrm rot="5400000">
          <a:off x="5822742" y="4117277"/>
          <a:ext cx="1585960" cy="1379785"/>
        </a:xfrm>
        <a:prstGeom prst="hexagon">
          <a:avLst>
            <a:gd name="adj" fmla="val 25000"/>
            <a:gd name="vf" fmla="val 115470"/>
          </a:avLst>
        </a:prstGeom>
        <a:solidFill>
          <a:srgbClr val="00AB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WICHE PSEP</a:t>
          </a:r>
        </a:p>
      </dsp:txBody>
      <dsp:txXfrm rot="-5400000">
        <a:off x="6140845" y="4261335"/>
        <a:ext cx="949753" cy="1091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24C39-F779-0C44-A86A-83F8BF2209E9}">
      <dsp:nvSpPr>
        <dsp:cNvPr id="0" name=""/>
        <dsp:cNvSpPr/>
      </dsp:nvSpPr>
      <dsp:spPr>
        <a:xfrm>
          <a:off x="788669" y="0"/>
          <a:ext cx="8938260" cy="4351338"/>
        </a:xfrm>
        <a:prstGeom prst="rightArrow">
          <a:avLst/>
        </a:prstGeom>
        <a:solidFill>
          <a:srgbClr val="00AF66">
            <a:alpha val="20000"/>
          </a:srgbClr>
        </a:solidFill>
        <a:ln>
          <a:noFill/>
        </a:ln>
        <a:effectLst/>
      </dsp:spPr>
      <dsp:style>
        <a:lnRef idx="0">
          <a:scrgbClr r="0" g="0" b="0"/>
        </a:lnRef>
        <a:fillRef idx="1">
          <a:scrgbClr r="0" g="0" b="0"/>
        </a:fillRef>
        <a:effectRef idx="0">
          <a:scrgbClr r="0" g="0" b="0"/>
        </a:effectRef>
        <a:fontRef idx="minor"/>
      </dsp:style>
    </dsp:sp>
    <dsp:sp modelId="{8B0BBB7B-87AF-4043-BE38-5075C1D569BD}">
      <dsp:nvSpPr>
        <dsp:cNvPr id="0" name=""/>
        <dsp:cNvSpPr/>
      </dsp:nvSpPr>
      <dsp:spPr>
        <a:xfrm>
          <a:off x="170803" y="433480"/>
          <a:ext cx="3106533" cy="3484377"/>
        </a:xfrm>
        <a:prstGeom prst="roundRect">
          <a:avLst/>
        </a:prstGeom>
        <a:solidFill>
          <a:srgbClr val="00A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 completes online application (supplying basic demographic information and permissions)</a:t>
          </a:r>
        </a:p>
      </dsp:txBody>
      <dsp:txXfrm>
        <a:off x="322451" y="585128"/>
        <a:ext cx="2803237" cy="3181081"/>
      </dsp:txXfrm>
    </dsp:sp>
    <dsp:sp modelId="{B9399163-CB7C-C747-A8C5-D4BAF23B75F7}">
      <dsp:nvSpPr>
        <dsp:cNvPr id="0" name=""/>
        <dsp:cNvSpPr/>
      </dsp:nvSpPr>
      <dsp:spPr>
        <a:xfrm>
          <a:off x="3704533" y="433480"/>
          <a:ext cx="3106533" cy="3484377"/>
        </a:xfrm>
        <a:prstGeom prst="roundRect">
          <a:avLst/>
        </a:prstGeom>
        <a:solidFill>
          <a:srgbClr val="00A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System connects data:</a:t>
          </a:r>
          <a:br>
            <a:rPr lang="en-US" sz="2400" kern="1200" dirty="0"/>
          </a:br>
          <a:r>
            <a:rPr lang="en-US" sz="2400" kern="1200" dirty="0"/>
            <a:t>1. collects transcript info from </a:t>
          </a:r>
          <a:r>
            <a:rPr lang="en-US" sz="2400" kern="1200" dirty="0" err="1"/>
            <a:t>uTREX</a:t>
          </a:r>
          <a:br>
            <a:rPr lang="en-US" sz="2400" kern="1200" dirty="0"/>
          </a:br>
          <a:r>
            <a:rPr lang="en-US" sz="2400" kern="1200" dirty="0"/>
            <a:t>2. confirms completion of FAFSA</a:t>
          </a:r>
        </a:p>
      </dsp:txBody>
      <dsp:txXfrm>
        <a:off x="3856181" y="585128"/>
        <a:ext cx="2803237" cy="3181081"/>
      </dsp:txXfrm>
    </dsp:sp>
    <dsp:sp modelId="{762400E4-9F3E-B34E-B476-4683B3CC33D1}">
      <dsp:nvSpPr>
        <dsp:cNvPr id="0" name=""/>
        <dsp:cNvSpPr/>
      </dsp:nvSpPr>
      <dsp:spPr>
        <a:xfrm>
          <a:off x="7238262" y="433480"/>
          <a:ext cx="3106533" cy="3484377"/>
        </a:xfrm>
        <a:prstGeom prst="roundRect">
          <a:avLst/>
        </a:prstGeom>
        <a:solidFill>
          <a:srgbClr val="00A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 receives notice of award status; Award information is shared with financial aid office</a:t>
          </a:r>
        </a:p>
      </dsp:txBody>
      <dsp:txXfrm>
        <a:off x="7389910" y="585128"/>
        <a:ext cx="2803237" cy="318108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a:t>9/5/2019</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F3AFB7F-2AF5-410D-81A4-EBA8580F22F7}" type="slidenum">
              <a:rPr lang="en-US" smtClean="0"/>
              <a:t>‹#›</a:t>
            </a:fld>
            <a:endParaRPr lang="en-US"/>
          </a:p>
        </p:txBody>
      </p:sp>
    </p:spTree>
    <p:extLst>
      <p:ext uri="{BB962C8B-B14F-4D97-AF65-F5344CB8AC3E}">
        <p14:creationId xmlns:p14="http://schemas.microsoft.com/office/powerpoint/2010/main" val="366402553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a:t>9/5/2019</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1774CE-882D-4C57-B552-956B412EFD0C}" type="slidenum">
              <a:rPr lang="en-US" smtClean="0"/>
              <a:t>‹#›</a:t>
            </a:fld>
            <a:endParaRPr lang="en-US"/>
          </a:p>
        </p:txBody>
      </p:sp>
    </p:spTree>
    <p:extLst>
      <p:ext uri="{BB962C8B-B14F-4D97-AF65-F5344CB8AC3E}">
        <p14:creationId xmlns:p14="http://schemas.microsoft.com/office/powerpoint/2010/main" val="731359474"/>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utah.gov/~2023/bills/static/HB0318.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F172B-A2F1-4789-83D3-3B6B67D595E7}" type="slidenum">
              <a:rPr lang="en-US" smtClean="0"/>
              <a:t>1</a:t>
            </a:fld>
            <a:endParaRPr lang="en-US" dirty="0"/>
          </a:p>
        </p:txBody>
      </p:sp>
      <p:sp>
        <p:nvSpPr>
          <p:cNvPr id="5" name="Date Placeholder 4"/>
          <p:cNvSpPr>
            <a:spLocks noGrp="1"/>
          </p:cNvSpPr>
          <p:nvPr>
            <p:ph type="dt" idx="11"/>
          </p:nvPr>
        </p:nvSpPr>
        <p:spPr/>
        <p:txBody>
          <a:bodyPr/>
          <a:lstStyle/>
          <a:p>
            <a:r>
              <a:rPr lang="en-US" dirty="0"/>
              <a:t>9/5/2019</a:t>
            </a:r>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361599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HB102 – allows students who applied for or will apply for refugee status, humanitarian parole, temporary protected status, or asylum to be granted state residency (for tuition and scholarships)</a:t>
            </a:r>
          </a:p>
          <a:p>
            <a:pPr marL="171450" indent="-171450">
              <a:buFont typeface="Arial" panose="020B0604020202020204" pitchFamily="34" charset="0"/>
              <a:buChar char="•"/>
            </a:pPr>
            <a:r>
              <a:rPr lang="en-US" dirty="0"/>
              <a:t>HB278 – creates a grant program to provide financial support to current or retired first responders seeking a post-secondary degree or certification to become a mental health therapist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SB128 – creates a scholarship program for high school graduates enrolled in a </a:t>
            </a:r>
            <a:r>
              <a:rPr lang="en-US" dirty="0" err="1"/>
              <a:t>HiEd</a:t>
            </a:r>
            <a:r>
              <a:rPr lang="en-US" dirty="0"/>
              <a:t> program who intends to enroll in training to become a certified peace officer when eligible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hlinkClick r:id="rId3"/>
            </a:endParaRPr>
          </a:p>
          <a:p>
            <a:pPr marL="171450" indent="-171450">
              <a:buFont typeface="Arial" panose="020B0604020202020204" pitchFamily="34" charset="0"/>
              <a:buChar char="•"/>
            </a:pPr>
            <a:endParaRPr lang="en-US" dirty="0"/>
          </a:p>
        </p:txBody>
      </p:sp>
      <p:sp>
        <p:nvSpPr>
          <p:cNvPr id="4" name="Date Placeholder 3"/>
          <p:cNvSpPr>
            <a:spLocks noGrp="1"/>
          </p:cNvSpPr>
          <p:nvPr>
            <p:ph type="dt" idx="1"/>
          </p:nvPr>
        </p:nvSpPr>
        <p:spPr/>
        <p:txBody>
          <a:bodyPr/>
          <a:lstStyle/>
          <a:p>
            <a:r>
              <a:rPr lang="en-US"/>
              <a:t>9/5/2019</a:t>
            </a:r>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561774CE-882D-4C57-B552-956B412EFD0C}" type="slidenum">
              <a:rPr lang="en-US" smtClean="0"/>
              <a:t>10</a:t>
            </a:fld>
            <a:endParaRPr lang="en-US"/>
          </a:p>
        </p:txBody>
      </p:sp>
    </p:spTree>
    <p:extLst>
      <p:ext uri="{BB962C8B-B14F-4D97-AF65-F5344CB8AC3E}">
        <p14:creationId xmlns:p14="http://schemas.microsoft.com/office/powerpoint/2010/main" val="346099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HB 318 – </a:t>
            </a:r>
            <a:r>
              <a:rPr lang="en-US" dirty="0" err="1"/>
              <a:t>elig</a:t>
            </a:r>
            <a:r>
              <a:rPr lang="en-US" dirty="0"/>
              <a:t> schools for the PRIME scholarship will be the same as those for the Opportunity Scholarship (USHE degree-granting, private institutions)</a:t>
            </a:r>
          </a:p>
        </p:txBody>
      </p:sp>
      <p:sp>
        <p:nvSpPr>
          <p:cNvPr id="4" name="Date Placeholder 3"/>
          <p:cNvSpPr>
            <a:spLocks noGrp="1"/>
          </p:cNvSpPr>
          <p:nvPr>
            <p:ph type="dt" idx="1"/>
          </p:nvPr>
        </p:nvSpPr>
        <p:spPr/>
        <p:txBody>
          <a:bodyPr/>
          <a:lstStyle/>
          <a:p>
            <a:r>
              <a:rPr lang="en-US"/>
              <a:t>9/5/2019</a:t>
            </a:r>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561774CE-882D-4C57-B552-956B412EFD0C}" type="slidenum">
              <a:rPr lang="en-US" smtClean="0"/>
              <a:t>11</a:t>
            </a:fld>
            <a:endParaRPr lang="en-US"/>
          </a:p>
        </p:txBody>
      </p:sp>
    </p:spTree>
    <p:extLst>
      <p:ext uri="{BB962C8B-B14F-4D97-AF65-F5344CB8AC3E}">
        <p14:creationId xmlns:p14="http://schemas.microsoft.com/office/powerpoint/2010/main" val="3371891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Advanced Courses that are acceptable are based on the assigned 11-digit core course code for each course. For the CE courses, we recommend referring to the CE Master List (CEML) available at </a:t>
            </a:r>
            <a:r>
              <a:rPr lang="en-US" dirty="0" err="1"/>
              <a:t>ushe.edu</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Available at USHE degree-granting schools and private schools (Westminster, BYU, Ensign, WGU). Can be stacked with technical education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Priority deadline Dec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9/5/2019</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774CE-882D-4C57-B552-956B412EFD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295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CEML - https://</a:t>
            </a:r>
            <a:r>
              <a:rPr lang="en-US" dirty="0" err="1"/>
              <a:t>ushe.edu</a:t>
            </a:r>
            <a:r>
              <a:rPr lang="en-US" dirty="0"/>
              <a:t>/concurrent-enrollment-master-list/</a:t>
            </a:r>
          </a:p>
          <a:p>
            <a:pPr marL="171450" indent="-171450">
              <a:buFont typeface="Arial" panose="020B0604020202020204" pitchFamily="34" charset="0"/>
              <a:buChar char="•"/>
            </a:pPr>
            <a:r>
              <a:rPr lang="en-US" dirty="0"/>
              <a:t>LA Note: USU 1320 – Humanities is a social science not Lang Arts credit</a:t>
            </a:r>
          </a:p>
          <a:p>
            <a:pPr marL="171450" indent="-171450">
              <a:buFont typeface="Arial" panose="020B0604020202020204" pitchFamily="34" charset="0"/>
              <a:buChar char="•"/>
            </a:pPr>
            <a:r>
              <a:rPr lang="en-US" dirty="0"/>
              <a:t>Math Note: Math 1010 is only rec as a pre-req for Math 1050. If students only want to complete 1 math course, rec Math 1030 or Math 1040</a:t>
            </a:r>
          </a:p>
          <a:p>
            <a:pPr marL="171450" indent="-171450">
              <a:buFont typeface="Arial" panose="020B0604020202020204" pitchFamily="34" charset="0"/>
              <a:buChar char="•"/>
            </a:pPr>
            <a:r>
              <a:rPr lang="en-US" dirty="0"/>
              <a:t>Science Notes:</a:t>
            </a:r>
          </a:p>
          <a:p>
            <a:pPr marL="628650" lvl="1" indent="-171450">
              <a:buFont typeface="Arial" panose="020B0604020202020204" pitchFamily="34" charset="0"/>
              <a:buChar char="•"/>
            </a:pPr>
            <a:r>
              <a:rPr lang="en-US" dirty="0"/>
              <a:t>Does not need to include lab credit, but strongly rec students sign up for lab and lecture credit</a:t>
            </a:r>
          </a:p>
          <a:p>
            <a:pPr marL="628650" lvl="1" indent="-171450">
              <a:buFont typeface="Arial" panose="020B0604020202020204" pitchFamily="34" charset="0"/>
              <a:buChar char="•"/>
            </a:pPr>
            <a:r>
              <a:rPr lang="en-US" dirty="0"/>
              <a:t>CTE (like Biotechnology) does not count. Students should be careful to make sure they are taking core science credit</a:t>
            </a:r>
          </a:p>
          <a:p>
            <a:pPr marL="171450" indent="-171450">
              <a:buFont typeface="Arial" panose="020B0604020202020204" pitchFamily="34" charset="0"/>
              <a:buChar char="•"/>
            </a:pPr>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a:t>9/5/2019</a:t>
            </a:r>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561774CE-882D-4C57-B552-956B412EFD0C}" type="slidenum">
              <a:rPr lang="en-US" smtClean="0"/>
              <a:t>14</a:t>
            </a:fld>
            <a:endParaRPr lang="en-US"/>
          </a:p>
        </p:txBody>
      </p:sp>
    </p:spTree>
    <p:extLst>
      <p:ext uri="{BB962C8B-B14F-4D97-AF65-F5344CB8AC3E}">
        <p14:creationId xmlns:p14="http://schemas.microsoft.com/office/powerpoint/2010/main" val="3186849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Starting thinking about college early, start my529 savings account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FAFSA for 2024-2025 should be completed for HS seniors</a:t>
            </a:r>
          </a:p>
          <a:p>
            <a:pPr marL="628650" lvl="1" indent="-171450">
              <a:buFont typeface="Arial" panose="020B0604020202020204" pitchFamily="34" charset="0"/>
              <a:buChar char="•"/>
            </a:pPr>
            <a:r>
              <a:rPr lang="en-US" dirty="0"/>
              <a:t>Rumor of delayed FAFSA release</a:t>
            </a:r>
          </a:p>
          <a:p>
            <a:pPr marL="171450" indent="-171450">
              <a:buFont typeface="Arial" panose="020B0604020202020204" pitchFamily="34" charset="0"/>
              <a:buChar char="•"/>
            </a:pPr>
            <a:r>
              <a:rPr lang="en-US" dirty="0"/>
              <a:t>Look for FAFSA completion events at your high school</a:t>
            </a:r>
          </a:p>
        </p:txBody>
      </p:sp>
      <p:sp>
        <p:nvSpPr>
          <p:cNvPr id="4" name="Date Placeholder 3"/>
          <p:cNvSpPr>
            <a:spLocks noGrp="1"/>
          </p:cNvSpPr>
          <p:nvPr>
            <p:ph type="dt" idx="1"/>
          </p:nvPr>
        </p:nvSpPr>
        <p:spPr/>
        <p:txBody>
          <a:bodyPr/>
          <a:lstStyle/>
          <a:p>
            <a:r>
              <a:rPr lang="en-US"/>
              <a:t>9/5/2019</a:t>
            </a:r>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561774CE-882D-4C57-B552-956B412EFD0C}" type="slidenum">
              <a:rPr lang="en-US" smtClean="0"/>
              <a:t>15</a:t>
            </a:fld>
            <a:endParaRPr lang="en-US"/>
          </a:p>
        </p:txBody>
      </p:sp>
    </p:spTree>
    <p:extLst>
      <p:ext uri="{BB962C8B-B14F-4D97-AF65-F5344CB8AC3E}">
        <p14:creationId xmlns:p14="http://schemas.microsoft.com/office/powerpoint/2010/main" val="31940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61774CE-882D-4C57-B552-956B412EFD0C}" type="slidenum">
              <a:rPr lang="en-US" smtClean="0"/>
              <a:t>2</a:t>
            </a:fld>
            <a:endParaRPr lang="en-US" dirty="0"/>
          </a:p>
        </p:txBody>
      </p:sp>
      <p:sp>
        <p:nvSpPr>
          <p:cNvPr id="5" name="Date Placeholder 4"/>
          <p:cNvSpPr>
            <a:spLocks noGrp="1"/>
          </p:cNvSpPr>
          <p:nvPr>
            <p:ph type="dt" idx="11"/>
          </p:nvPr>
        </p:nvSpPr>
        <p:spPr/>
        <p:txBody>
          <a:bodyPr/>
          <a:lstStyle/>
          <a:p>
            <a:r>
              <a:rPr lang="en-US" dirty="0"/>
              <a:t>9/5/2019</a:t>
            </a:r>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68280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Public degree-granting with tech programs *These degree-granting schools also offer technical education programs. The following Utah State regional campuses offer technical education programs: Utah State University – Eastern, Utah State University – Moab, and Utah State University – Blanding.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Private note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**This list is not exhaustive of all private colleges and universities in Utah but include those that participate in most state aid programs.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BYU Provo</a:t>
            </a:r>
            <a:endParaRPr lang="en-US" dirty="0"/>
          </a:p>
        </p:txBody>
      </p:sp>
      <p:sp>
        <p:nvSpPr>
          <p:cNvPr id="4" name="Date Placeholder 3"/>
          <p:cNvSpPr>
            <a:spLocks noGrp="1"/>
          </p:cNvSpPr>
          <p:nvPr>
            <p:ph type="dt" idx="1"/>
          </p:nvPr>
        </p:nvSpPr>
        <p:spPr/>
        <p:txBody>
          <a:bodyPr/>
          <a:lstStyle/>
          <a:p>
            <a:r>
              <a:rPr lang="en-US"/>
              <a:t>9/5/2019</a:t>
            </a:r>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561774CE-882D-4C57-B552-956B412EFD0C}" type="slidenum">
              <a:rPr lang="en-US" smtClean="0"/>
              <a:t>3</a:t>
            </a:fld>
            <a:endParaRPr lang="en-US"/>
          </a:p>
        </p:txBody>
      </p:sp>
    </p:spTree>
    <p:extLst>
      <p:ext uri="{BB962C8B-B14F-4D97-AF65-F5344CB8AC3E}">
        <p14:creationId xmlns:p14="http://schemas.microsoft.com/office/powerpoint/2010/main" val="1217613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Blue are adult focused programs</a:t>
            </a:r>
          </a:p>
          <a:p>
            <a:pPr marL="171450" indent="-171450">
              <a:buFont typeface="Arial" panose="020B0604020202020204" pitchFamily="34" charset="0"/>
              <a:buChar char="•"/>
            </a:pPr>
            <a:r>
              <a:rPr lang="en-US" dirty="0"/>
              <a:t>Green - include adults and HS students, more specialized and specific programs</a:t>
            </a:r>
          </a:p>
          <a:p>
            <a:pPr marL="171450" indent="-171450">
              <a:buFont typeface="Arial" panose="020B0604020202020204" pitchFamily="34" charset="0"/>
              <a:buChar char="•"/>
            </a:pPr>
            <a:r>
              <a:rPr lang="en-US" dirty="0"/>
              <a:t>Golden - are the 3 main programs for all students; will dive more deeply into these programs through the presentation</a:t>
            </a:r>
          </a:p>
        </p:txBody>
      </p:sp>
      <p:sp>
        <p:nvSpPr>
          <p:cNvPr id="4" name="Date Placeholder 3"/>
          <p:cNvSpPr>
            <a:spLocks noGrp="1"/>
          </p:cNvSpPr>
          <p:nvPr>
            <p:ph type="dt" idx="1"/>
          </p:nvPr>
        </p:nvSpPr>
        <p:spPr/>
        <p:txBody>
          <a:bodyPr/>
          <a:lstStyle/>
          <a:p>
            <a:r>
              <a:rPr lang="en-US"/>
              <a:t>9/5/2019</a:t>
            </a:r>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561774CE-882D-4C57-B552-956B412EFD0C}" type="slidenum">
              <a:rPr lang="en-US" smtClean="0"/>
              <a:t>4</a:t>
            </a:fld>
            <a:endParaRPr lang="en-US"/>
          </a:p>
        </p:txBody>
      </p:sp>
    </p:spTree>
    <p:extLst>
      <p:ext uri="{BB962C8B-B14F-4D97-AF65-F5344CB8AC3E}">
        <p14:creationId xmlns:p14="http://schemas.microsoft.com/office/powerpoint/2010/main" val="3593996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Cost of attendance: scholarships that help cover “cost of attendance” can typically help students with tuition, fees, required books, room and board, and transportation. We strongly recommend checking with you college or university for more information about what costs each scholarship can help you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r>
              <a:rPr lang="en-US" dirty="0"/>
              <a:t>Note eligible schools – all USHE and privates</a:t>
            </a:r>
          </a:p>
          <a:p>
            <a:endParaRPr lang="en-US" dirty="0"/>
          </a:p>
        </p:txBody>
      </p:sp>
      <p:sp>
        <p:nvSpPr>
          <p:cNvPr id="4" name="Date Placeholder 3"/>
          <p:cNvSpPr>
            <a:spLocks noGrp="1"/>
          </p:cNvSpPr>
          <p:nvPr>
            <p:ph type="dt" idx="1"/>
          </p:nvPr>
        </p:nvSpPr>
        <p:spPr/>
        <p:txBody>
          <a:bodyPr/>
          <a:lstStyle/>
          <a:p>
            <a:r>
              <a:rPr lang="en-US"/>
              <a:t>9/5/2019</a:t>
            </a:r>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561774CE-882D-4C57-B552-956B412EFD0C}" type="slidenum">
              <a:rPr lang="en-US" smtClean="0"/>
              <a:t>5</a:t>
            </a:fld>
            <a:endParaRPr lang="en-US"/>
          </a:p>
        </p:txBody>
      </p:sp>
    </p:spTree>
    <p:extLst>
      <p:ext uri="{BB962C8B-B14F-4D97-AF65-F5344CB8AC3E}">
        <p14:creationId xmlns:p14="http://schemas.microsoft.com/office/powerpoint/2010/main" val="76067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through the college</a:t>
            </a:r>
          </a:p>
        </p:txBody>
      </p:sp>
      <p:sp>
        <p:nvSpPr>
          <p:cNvPr id="4" name="Date Placeholder 3"/>
          <p:cNvSpPr>
            <a:spLocks noGrp="1"/>
          </p:cNvSpPr>
          <p:nvPr>
            <p:ph type="dt" idx="1"/>
          </p:nvPr>
        </p:nvSpPr>
        <p:spPr/>
        <p:txBody>
          <a:bodyPr/>
          <a:lstStyle/>
          <a:p>
            <a:r>
              <a:rPr lang="en-US"/>
              <a:t>9/5/2019</a:t>
            </a:r>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561774CE-882D-4C57-B552-956B412EFD0C}" type="slidenum">
              <a:rPr lang="en-US" smtClean="0"/>
              <a:t>6</a:t>
            </a:fld>
            <a:endParaRPr lang="en-US"/>
          </a:p>
        </p:txBody>
      </p:sp>
    </p:spTree>
    <p:extLst>
      <p:ext uri="{BB962C8B-B14F-4D97-AF65-F5344CB8AC3E}">
        <p14:creationId xmlns:p14="http://schemas.microsoft.com/office/powerpoint/2010/main" val="390337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0000"/>
              </a:lnSpc>
              <a:buSzPct val="75000"/>
            </a:pPr>
            <a:r>
              <a:rPr lang="en-US" dirty="0"/>
              <a:t>Eligible programs for 22-23</a:t>
            </a:r>
          </a:p>
          <a:p>
            <a:pPr marL="457200" lvl="1" indent="0">
              <a:lnSpc>
                <a:spcPct val="100000"/>
              </a:lnSpc>
              <a:buSzPct val="75000"/>
              <a:buNone/>
            </a:pPr>
            <a:r>
              <a:rPr lang="en-US" sz="2200" dirty="0"/>
              <a:t>    - Information Science/Studies	- </a:t>
            </a:r>
            <a:r>
              <a:rPr lang="en-US" sz="2200" b="1" dirty="0"/>
              <a:t>Computer Science</a:t>
            </a:r>
          </a:p>
          <a:p>
            <a:pPr marL="457200" lvl="1" indent="0">
              <a:lnSpc>
                <a:spcPct val="100000"/>
              </a:lnSpc>
              <a:buSzPct val="75000"/>
              <a:buNone/>
            </a:pPr>
            <a:r>
              <a:rPr lang="en-US" sz="2200" dirty="0"/>
              <a:t>    - Computer &amp; Info Sciences	- </a:t>
            </a:r>
            <a:r>
              <a:rPr lang="en-US" sz="2200" b="1" dirty="0"/>
              <a:t>Information Technology</a:t>
            </a:r>
          </a:p>
          <a:p>
            <a:pPr marL="457200" lvl="1" indent="0">
              <a:lnSpc>
                <a:spcPct val="100000"/>
              </a:lnSpc>
              <a:buSzPct val="75000"/>
              <a:buNone/>
            </a:pPr>
            <a:r>
              <a:rPr lang="en-US" sz="2200" dirty="0"/>
              <a:t>    - Computer Systems Networking &amp; Telecommunications</a:t>
            </a:r>
          </a:p>
          <a:p>
            <a:pPr marL="457200" lvl="1" indent="0">
              <a:lnSpc>
                <a:spcPct val="100000"/>
              </a:lnSpc>
              <a:buSzPct val="75000"/>
              <a:buNone/>
            </a:pPr>
            <a:r>
              <a:rPr lang="en-US" sz="2200" dirty="0"/>
              <a:t>    - Computer &amp; Info Systems Security/Info Assurance</a:t>
            </a:r>
          </a:p>
          <a:p>
            <a:pPr marL="457200" lvl="1" indent="0">
              <a:lnSpc>
                <a:spcPct val="100000"/>
              </a:lnSpc>
              <a:buSzPct val="75000"/>
              <a:buNone/>
            </a:pPr>
            <a:r>
              <a:rPr lang="en-US" sz="2200" b="1" dirty="0"/>
              <a:t>    - Management Information Systems</a:t>
            </a:r>
          </a:p>
          <a:p>
            <a:r>
              <a:rPr lang="en-US" dirty="0"/>
              <a:t>Used to be incentive loan program</a:t>
            </a:r>
          </a:p>
        </p:txBody>
      </p:sp>
      <p:sp>
        <p:nvSpPr>
          <p:cNvPr id="4" name="Date Placeholder 3"/>
          <p:cNvSpPr>
            <a:spLocks noGrp="1"/>
          </p:cNvSpPr>
          <p:nvPr>
            <p:ph type="dt" idx="1"/>
          </p:nvPr>
        </p:nvSpPr>
        <p:spPr/>
        <p:txBody>
          <a:bodyPr/>
          <a:lstStyle/>
          <a:p>
            <a:r>
              <a:rPr lang="en-US"/>
              <a:t>9/5/2019</a:t>
            </a:r>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561774CE-882D-4C57-B552-956B412EFD0C}" type="slidenum">
              <a:rPr lang="en-US" smtClean="0"/>
              <a:t>7</a:t>
            </a:fld>
            <a:endParaRPr lang="en-US"/>
          </a:p>
        </p:txBody>
      </p:sp>
    </p:spTree>
    <p:extLst>
      <p:ext uri="{BB962C8B-B14F-4D97-AF65-F5344CB8AC3E}">
        <p14:creationId xmlns:p14="http://schemas.microsoft.com/office/powerpoint/2010/main" val="1738801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defTabSz="465887">
              <a:defRPr/>
            </a:pPr>
            <a:fld id="{E6B50A85-B134-43D3-AD7D-43413A3BA8A8}" type="slidenum">
              <a:rPr lang="en-US">
                <a:solidFill>
                  <a:prstClr val="black"/>
                </a:solidFill>
                <a:latin typeface="Calibri" panose="020F0502020204030204"/>
              </a:rPr>
              <a:pPr defTabSz="465887">
                <a:defRPr/>
              </a:pPr>
              <a:t>8</a:t>
            </a:fld>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r>
              <a:rPr lang="en-US"/>
              <a:t>9/5/2019</a:t>
            </a:r>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19362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defTabSz="465887">
              <a:defRPr/>
            </a:pPr>
            <a:fld id="{E6B50A85-B134-43D3-AD7D-43413A3BA8A8}" type="slidenum">
              <a:rPr lang="en-US">
                <a:solidFill>
                  <a:prstClr val="black"/>
                </a:solidFill>
                <a:latin typeface="Calibri" panose="020F0502020204030204"/>
              </a:rPr>
              <a:pPr defTabSz="465887">
                <a:defRPr/>
              </a:pPr>
              <a:t>9</a:t>
            </a:fld>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r>
              <a:rPr lang="en-US"/>
              <a:t>9/5/2019</a:t>
            </a:r>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495305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4DF196-9C85-F44A-A33C-1B7B60CAE0E0}"/>
              </a:ext>
            </a:extLst>
          </p:cNvPr>
          <p:cNvPicPr>
            <a:picLocks noChangeAspect="1"/>
          </p:cNvPicPr>
          <p:nvPr userDrawn="1"/>
        </p:nvPicPr>
        <p:blipFill>
          <a:blip r:embed="rId2"/>
          <a:stretch>
            <a:fillRect/>
          </a:stretch>
        </p:blipFill>
        <p:spPr>
          <a:xfrm>
            <a:off x="-1427355" y="-24176"/>
            <a:ext cx="13619356" cy="6963368"/>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B5D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13B057AD-A209-CA41-9582-4C9AF857510D}"/>
              </a:ext>
            </a:extLst>
          </p:cNvPr>
          <p:cNvSpPr>
            <a:spLocks noGrp="1"/>
          </p:cNvSpPr>
          <p:nvPr>
            <p:ph type="subTitle" idx="1"/>
          </p:nvPr>
        </p:nvSpPr>
        <p:spPr>
          <a:xfrm>
            <a:off x="3771900" y="4248150"/>
            <a:ext cx="4588329" cy="1005728"/>
          </a:xfrm>
        </p:spPr>
        <p:txBody>
          <a:bodyPr anchor="ct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6D773C6-20A5-B94D-96FF-0C2CC99CB3B8}"/>
              </a:ext>
            </a:extLst>
          </p:cNvPr>
          <p:cNvPicPr>
            <a:picLocks noChangeAspect="1"/>
          </p:cNvPicPr>
          <p:nvPr userDrawn="1"/>
        </p:nvPicPr>
        <p:blipFill>
          <a:blip r:embed="rId3"/>
          <a:stretch>
            <a:fillRect/>
          </a:stretch>
        </p:blipFill>
        <p:spPr>
          <a:xfrm>
            <a:off x="8511806" y="4184420"/>
            <a:ext cx="2781300" cy="1104900"/>
          </a:xfrm>
          <a:prstGeom prst="rect">
            <a:avLst/>
          </a:prstGeom>
        </p:spPr>
      </p:pic>
    </p:spTree>
    <p:extLst>
      <p:ext uri="{BB962C8B-B14F-4D97-AF65-F5344CB8AC3E}">
        <p14:creationId xmlns:p14="http://schemas.microsoft.com/office/powerpoint/2010/main" val="395297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00B5DF"/>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00B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B087549-96EA-4820-9C99-02AD9ECCACE4}" type="slidenum">
              <a:rPr lang="en-US" smtClean="0"/>
              <a:t>‹#›</a:t>
            </a:fld>
            <a:endParaRPr lang="en-US"/>
          </a:p>
        </p:txBody>
      </p:sp>
    </p:spTree>
    <p:extLst>
      <p:ext uri="{BB962C8B-B14F-4D97-AF65-F5344CB8AC3E}">
        <p14:creationId xmlns:p14="http://schemas.microsoft.com/office/powerpoint/2010/main" val="236652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3A3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rgbClr val="00B5DF"/>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rgbClr val="00B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p:cNvSpPr>
            <a:spLocks noGrp="1"/>
          </p:cNvSpPr>
          <p:nvPr>
            <p:ph type="dt" sz="half" idx="10"/>
          </p:nvPr>
        </p:nvSpPr>
        <p:spPr/>
        <p:txBody>
          <a:bodyPr/>
          <a:lstStyle/>
          <a:p>
            <a:endParaRPr lang="en-US" dirty="0"/>
          </a:p>
        </p:txBody>
      </p:sp>
      <p:sp>
        <p:nvSpPr>
          <p:cNvPr id="12" name="Slide Number Placeholder 11"/>
          <p:cNvSpPr>
            <a:spLocks noGrp="1"/>
          </p:cNvSpPr>
          <p:nvPr>
            <p:ph type="sldNum" sz="quarter" idx="12"/>
          </p:nvPr>
        </p:nvSpPr>
        <p:spPr/>
        <p:txBody>
          <a:bodyPr/>
          <a:lstStyle/>
          <a:p>
            <a:fld id="{EB087549-96EA-4820-9C99-02AD9ECCACE4}" type="slidenum">
              <a:rPr lang="en-US" smtClean="0"/>
              <a:t>‹#›</a:t>
            </a:fld>
            <a:endParaRPr lang="en-US"/>
          </a:p>
        </p:txBody>
      </p:sp>
    </p:spTree>
    <p:extLst>
      <p:ext uri="{BB962C8B-B14F-4D97-AF65-F5344CB8AC3E}">
        <p14:creationId xmlns:p14="http://schemas.microsoft.com/office/powerpoint/2010/main" val="2635398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00B5DF"/>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00B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B087549-96EA-4820-9C99-02AD9ECCACE4}" type="slidenum">
              <a:rPr lang="en-US" smtClean="0"/>
              <a:t>‹#›</a:t>
            </a:fld>
            <a:endParaRPr lang="en-US"/>
          </a:p>
        </p:txBody>
      </p:sp>
    </p:spTree>
    <p:extLst>
      <p:ext uri="{BB962C8B-B14F-4D97-AF65-F5344CB8AC3E}">
        <p14:creationId xmlns:p14="http://schemas.microsoft.com/office/powerpoint/2010/main" val="3573189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00B5DF"/>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00B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B087549-96EA-4820-9C99-02AD9ECCACE4}" type="slidenum">
              <a:rPr lang="en-US" smtClean="0"/>
              <a:t>‹#›</a:t>
            </a:fld>
            <a:endParaRPr lang="en-US"/>
          </a:p>
        </p:txBody>
      </p:sp>
    </p:spTree>
    <p:extLst>
      <p:ext uri="{BB962C8B-B14F-4D97-AF65-F5344CB8AC3E}">
        <p14:creationId xmlns:p14="http://schemas.microsoft.com/office/powerpoint/2010/main" val="42907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00B5DF"/>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00B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B087549-96EA-4820-9C99-02AD9ECCACE4}" type="slidenum">
              <a:rPr lang="en-US" smtClean="0"/>
              <a:t>‹#›</a:t>
            </a:fld>
            <a:endParaRPr lang="en-US"/>
          </a:p>
        </p:txBody>
      </p:sp>
    </p:spTree>
    <p:extLst>
      <p:ext uri="{BB962C8B-B14F-4D97-AF65-F5344CB8AC3E}">
        <p14:creationId xmlns:p14="http://schemas.microsoft.com/office/powerpoint/2010/main" val="1851004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EB087549-96EA-4820-9C99-02AD9ECCACE4}" type="slidenum">
              <a:rPr lang="en-US" smtClean="0"/>
              <a:t>‹#›</a:t>
            </a:fld>
            <a:endParaRPr lang="en-US"/>
          </a:p>
        </p:txBody>
      </p:sp>
    </p:spTree>
    <p:extLst>
      <p:ext uri="{BB962C8B-B14F-4D97-AF65-F5344CB8AC3E}">
        <p14:creationId xmlns:p14="http://schemas.microsoft.com/office/powerpoint/2010/main" val="2729026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00B5DF"/>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00B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B087549-96EA-4820-9C99-02AD9ECCACE4}" type="slidenum">
              <a:rPr lang="en-US" smtClean="0"/>
              <a:t>‹#›</a:t>
            </a:fld>
            <a:endParaRPr lang="en-US"/>
          </a:p>
        </p:txBody>
      </p:sp>
    </p:spTree>
    <p:extLst>
      <p:ext uri="{BB962C8B-B14F-4D97-AF65-F5344CB8AC3E}">
        <p14:creationId xmlns:p14="http://schemas.microsoft.com/office/powerpoint/2010/main" val="2504965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00B5DF"/>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00B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B087549-96EA-4820-9C99-02AD9ECCACE4}" type="slidenum">
              <a:rPr lang="en-US" smtClean="0"/>
              <a:t>‹#›</a:t>
            </a:fld>
            <a:endParaRPr lang="en-US"/>
          </a:p>
        </p:txBody>
      </p:sp>
    </p:spTree>
    <p:extLst>
      <p:ext uri="{BB962C8B-B14F-4D97-AF65-F5344CB8AC3E}">
        <p14:creationId xmlns:p14="http://schemas.microsoft.com/office/powerpoint/2010/main" val="4201394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00B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B087549-96EA-4820-9C99-02AD9ECCACE4}" type="slidenum">
              <a:rPr lang="en-US" smtClean="0"/>
              <a:t>‹#›</a:t>
            </a:fld>
            <a:endParaRPr lang="en-US"/>
          </a:p>
        </p:txBody>
      </p:sp>
    </p:spTree>
    <p:extLst>
      <p:ext uri="{BB962C8B-B14F-4D97-AF65-F5344CB8AC3E}">
        <p14:creationId xmlns:p14="http://schemas.microsoft.com/office/powerpoint/2010/main" val="4178838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00B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fld id="{EB087549-96EA-4820-9C99-02AD9ECCACE4}" type="slidenum">
              <a:rPr lang="en-US" smtClean="0"/>
              <a:t>‹#›</a:t>
            </a:fld>
            <a:endParaRPr lang="en-US"/>
          </a:p>
        </p:txBody>
      </p:sp>
    </p:spTree>
    <p:extLst>
      <p:ext uri="{BB962C8B-B14F-4D97-AF65-F5344CB8AC3E}">
        <p14:creationId xmlns:p14="http://schemas.microsoft.com/office/powerpoint/2010/main" val="3921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12ED81-1719-2E4C-967A-767F3E36F1FE}"/>
              </a:ext>
            </a:extLst>
          </p:cNvPr>
          <p:cNvPicPr>
            <a:picLocks noChangeAspect="1"/>
          </p:cNvPicPr>
          <p:nvPr userDrawn="1"/>
        </p:nvPicPr>
        <p:blipFill>
          <a:blip r:embed="rId2"/>
          <a:stretch>
            <a:fillRect/>
          </a:stretch>
        </p:blipFill>
        <p:spPr>
          <a:xfrm>
            <a:off x="-42930" y="-628650"/>
            <a:ext cx="12277859" cy="8172450"/>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B5D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CD07609A-7E67-0943-9C43-82FE70D0847D}"/>
              </a:ext>
            </a:extLst>
          </p:cNvPr>
          <p:cNvSpPr>
            <a:spLocks noGrp="1"/>
          </p:cNvSpPr>
          <p:nvPr>
            <p:ph type="subTitle" idx="1"/>
          </p:nvPr>
        </p:nvSpPr>
        <p:spPr>
          <a:xfrm>
            <a:off x="3771900" y="4248150"/>
            <a:ext cx="4588329" cy="1005728"/>
          </a:xfrm>
        </p:spPr>
        <p:txBody>
          <a:bodyPr anchor="ct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a:extLst>
              <a:ext uri="{FF2B5EF4-FFF2-40B4-BE49-F238E27FC236}">
                <a16:creationId xmlns:a16="http://schemas.microsoft.com/office/drawing/2014/main" id="{34317E5E-62A6-F446-B8B2-19FB3081B00E}"/>
              </a:ext>
            </a:extLst>
          </p:cNvPr>
          <p:cNvPicPr>
            <a:picLocks noChangeAspect="1"/>
          </p:cNvPicPr>
          <p:nvPr userDrawn="1"/>
        </p:nvPicPr>
        <p:blipFill>
          <a:blip r:embed="rId3"/>
          <a:stretch>
            <a:fillRect/>
          </a:stretch>
        </p:blipFill>
        <p:spPr>
          <a:xfrm>
            <a:off x="8511806" y="4184420"/>
            <a:ext cx="2781300" cy="1104900"/>
          </a:xfrm>
          <a:prstGeom prst="rect">
            <a:avLst/>
          </a:prstGeom>
        </p:spPr>
      </p:pic>
    </p:spTree>
    <p:extLst>
      <p:ext uri="{BB962C8B-B14F-4D97-AF65-F5344CB8AC3E}">
        <p14:creationId xmlns:p14="http://schemas.microsoft.com/office/powerpoint/2010/main" val="1203056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a:ln>
            <a:noFill/>
          </a:ln>
        </p:spPr>
        <p:style>
          <a:lnRef idx="2">
            <a:schemeClr val="dk1"/>
          </a:lnRef>
          <a:fillRef idx="1">
            <a:schemeClr val="lt1"/>
          </a:fillRef>
          <a:effectRef idx="0">
            <a:schemeClr val="dk1"/>
          </a:effectRef>
          <a:fontRef idx="none"/>
        </p:style>
        <p:txBody>
          <a:bodyPr anchor="t">
            <a:noAutofit/>
          </a:bodyPr>
          <a:lstStyle>
            <a:lvl1pPr marL="0" indent="0" algn="l">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9" name="Text Placeholder 5"/>
          <p:cNvSpPr>
            <a:spLocks noGrp="1"/>
          </p:cNvSpPr>
          <p:nvPr>
            <p:ph type="body" sz="quarter" idx="16"/>
          </p:nvPr>
        </p:nvSpPr>
        <p:spPr>
          <a:xfrm>
            <a:off x="7574642" y="1081456"/>
            <a:ext cx="3810001" cy="4075465"/>
          </a:xfrm>
          <a:ln>
            <a:noFill/>
          </a:ln>
        </p:spPr>
        <p:style>
          <a:lnRef idx="2">
            <a:schemeClr val="dk1"/>
          </a:lnRef>
          <a:fillRef idx="1">
            <a:schemeClr val="lt1"/>
          </a:fillRef>
          <a:effectRef idx="0">
            <a:schemeClr val="dk1"/>
          </a:effectRef>
          <a:fontRef idx="none"/>
        </p:style>
        <p:txBody>
          <a:bodyPr anchor="t"/>
          <a:lstStyle>
            <a:lvl1pPr marL="0" indent="0">
              <a:buFontTx/>
              <a:buNone/>
              <a:defRPr>
                <a:solidFill>
                  <a:schemeClr val="bg1"/>
                </a:solidFill>
              </a:defRPr>
            </a:lvl1pPr>
          </a:lstStyle>
          <a:p>
            <a:pPr lvl="0"/>
            <a:r>
              <a:rPr lang="en-US" dirty="0"/>
              <a:t>Edit Master text styles</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441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48C28-B6F6-1D42-983A-5347D0B34073}"/>
              </a:ext>
            </a:extLst>
          </p:cNvPr>
          <p:cNvPicPr>
            <a:picLocks noChangeAspect="1"/>
          </p:cNvPicPr>
          <p:nvPr userDrawn="1"/>
        </p:nvPicPr>
        <p:blipFill>
          <a:blip r:embed="rId2"/>
          <a:stretch>
            <a:fillRect/>
          </a:stretch>
        </p:blipFill>
        <p:spPr>
          <a:xfrm>
            <a:off x="-3824440" y="-1986793"/>
            <a:ext cx="16068991" cy="10695922"/>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B5D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55A93A73-F132-F341-A3CF-635C6EF5EC54}"/>
              </a:ext>
            </a:extLst>
          </p:cNvPr>
          <p:cNvSpPr>
            <a:spLocks noGrp="1"/>
          </p:cNvSpPr>
          <p:nvPr>
            <p:ph type="subTitle" idx="1"/>
          </p:nvPr>
        </p:nvSpPr>
        <p:spPr>
          <a:xfrm>
            <a:off x="3771900" y="4248150"/>
            <a:ext cx="4588329" cy="1005728"/>
          </a:xfrm>
        </p:spPr>
        <p:txBody>
          <a:bodyPr anchor="ct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70CA6520-8416-4A44-997E-33DA526BED17}"/>
              </a:ext>
            </a:extLst>
          </p:cNvPr>
          <p:cNvPicPr>
            <a:picLocks noChangeAspect="1"/>
          </p:cNvPicPr>
          <p:nvPr userDrawn="1"/>
        </p:nvPicPr>
        <p:blipFill>
          <a:blip r:embed="rId3"/>
          <a:stretch>
            <a:fillRect/>
          </a:stretch>
        </p:blipFill>
        <p:spPr>
          <a:xfrm>
            <a:off x="8511806" y="4184420"/>
            <a:ext cx="2781300" cy="1104900"/>
          </a:xfrm>
          <a:prstGeom prst="rect">
            <a:avLst/>
          </a:prstGeom>
        </p:spPr>
      </p:pic>
    </p:spTree>
    <p:extLst>
      <p:ext uri="{BB962C8B-B14F-4D97-AF65-F5344CB8AC3E}">
        <p14:creationId xmlns:p14="http://schemas.microsoft.com/office/powerpoint/2010/main" val="178196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B409C2-2859-DF45-82B5-4AE5FDBF8BBD}"/>
              </a:ext>
            </a:extLst>
          </p:cNvPr>
          <p:cNvPicPr>
            <a:picLocks noChangeAspect="1"/>
          </p:cNvPicPr>
          <p:nvPr userDrawn="1"/>
        </p:nvPicPr>
        <p:blipFill>
          <a:blip r:embed="rId2"/>
          <a:stretch>
            <a:fillRect/>
          </a:stretch>
        </p:blipFill>
        <p:spPr>
          <a:xfrm>
            <a:off x="-125694" y="-737170"/>
            <a:ext cx="12416930" cy="8277953"/>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B5D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p:nvPr>
        </p:nvSpPr>
        <p:spPr>
          <a:xfrm>
            <a:off x="3771900" y="4248150"/>
            <a:ext cx="4588329" cy="1005728"/>
          </a:xfrm>
        </p:spPr>
        <p:txBody>
          <a:bodyPr anchor="ct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C9549930-8C63-8D4F-B443-E6175A204226}"/>
              </a:ext>
            </a:extLst>
          </p:cNvPr>
          <p:cNvPicPr>
            <a:picLocks noChangeAspect="1"/>
          </p:cNvPicPr>
          <p:nvPr userDrawn="1"/>
        </p:nvPicPr>
        <p:blipFill>
          <a:blip r:embed="rId3"/>
          <a:stretch>
            <a:fillRect/>
          </a:stretch>
        </p:blipFill>
        <p:spPr>
          <a:xfrm>
            <a:off x="8511806" y="4184420"/>
            <a:ext cx="2781300" cy="1104900"/>
          </a:xfrm>
          <a:prstGeom prst="rect">
            <a:avLst/>
          </a:prstGeom>
        </p:spPr>
      </p:pic>
    </p:spTree>
    <p:extLst>
      <p:ext uri="{BB962C8B-B14F-4D97-AF65-F5344CB8AC3E}">
        <p14:creationId xmlns:p14="http://schemas.microsoft.com/office/powerpoint/2010/main" val="193783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D267BE-47FE-E342-9271-B9A3A603B00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B5D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p:nvPr>
        </p:nvSpPr>
        <p:spPr>
          <a:xfrm>
            <a:off x="3771900" y="4248150"/>
            <a:ext cx="4588329" cy="1005728"/>
          </a:xfrm>
        </p:spPr>
        <p:txBody>
          <a:bodyPr anchor="ct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C9549930-8C63-8D4F-B443-E6175A204226}"/>
              </a:ext>
            </a:extLst>
          </p:cNvPr>
          <p:cNvPicPr>
            <a:picLocks noChangeAspect="1"/>
          </p:cNvPicPr>
          <p:nvPr userDrawn="1"/>
        </p:nvPicPr>
        <p:blipFill>
          <a:blip r:embed="rId3"/>
          <a:stretch>
            <a:fillRect/>
          </a:stretch>
        </p:blipFill>
        <p:spPr>
          <a:xfrm>
            <a:off x="8511806" y="4184420"/>
            <a:ext cx="2781300" cy="1104900"/>
          </a:xfrm>
          <a:prstGeom prst="rect">
            <a:avLst/>
          </a:prstGeom>
        </p:spPr>
      </p:pic>
    </p:spTree>
    <p:extLst>
      <p:ext uri="{BB962C8B-B14F-4D97-AF65-F5344CB8AC3E}">
        <p14:creationId xmlns:p14="http://schemas.microsoft.com/office/powerpoint/2010/main" val="1006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956DA-C110-114C-BC48-AE1D406B9F63}"/>
              </a:ext>
            </a:extLst>
          </p:cNvPr>
          <p:cNvPicPr>
            <a:picLocks noChangeAspect="1"/>
          </p:cNvPicPr>
          <p:nvPr userDrawn="1"/>
        </p:nvPicPr>
        <p:blipFill>
          <a:blip r:embed="rId2"/>
          <a:stretch>
            <a:fillRect/>
          </a:stretch>
        </p:blipFill>
        <p:spPr>
          <a:xfrm>
            <a:off x="-68826" y="-720275"/>
            <a:ext cx="12329652" cy="8219768"/>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B5D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p:nvPr>
        </p:nvSpPr>
        <p:spPr>
          <a:xfrm>
            <a:off x="3771900" y="4248150"/>
            <a:ext cx="4588329" cy="1005728"/>
          </a:xfrm>
        </p:spPr>
        <p:txBody>
          <a:bodyPr anchor="ct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C9549930-8C63-8D4F-B443-E6175A204226}"/>
              </a:ext>
            </a:extLst>
          </p:cNvPr>
          <p:cNvPicPr>
            <a:picLocks noChangeAspect="1"/>
          </p:cNvPicPr>
          <p:nvPr userDrawn="1"/>
        </p:nvPicPr>
        <p:blipFill>
          <a:blip r:embed="rId3"/>
          <a:stretch>
            <a:fillRect/>
          </a:stretch>
        </p:blipFill>
        <p:spPr>
          <a:xfrm>
            <a:off x="8511806" y="4184420"/>
            <a:ext cx="2781300" cy="1104900"/>
          </a:xfrm>
          <a:prstGeom prst="rect">
            <a:avLst/>
          </a:prstGeom>
        </p:spPr>
      </p:pic>
    </p:spTree>
    <p:extLst>
      <p:ext uri="{BB962C8B-B14F-4D97-AF65-F5344CB8AC3E}">
        <p14:creationId xmlns:p14="http://schemas.microsoft.com/office/powerpoint/2010/main" val="1876683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322E7E-2F87-344B-B55C-96B6B82A6CF4}"/>
              </a:ext>
            </a:extLst>
          </p:cNvPr>
          <p:cNvPicPr>
            <a:picLocks noChangeAspect="1"/>
          </p:cNvPicPr>
          <p:nvPr userDrawn="1"/>
        </p:nvPicPr>
        <p:blipFill>
          <a:blip r:embed="rId2"/>
          <a:stretch>
            <a:fillRect/>
          </a:stretch>
        </p:blipFill>
        <p:spPr>
          <a:xfrm>
            <a:off x="-2075670" y="-1288071"/>
            <a:ext cx="14267669" cy="9511779"/>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B5D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p:nvPr>
        </p:nvSpPr>
        <p:spPr>
          <a:xfrm>
            <a:off x="3771900" y="4248150"/>
            <a:ext cx="4588329" cy="1005728"/>
          </a:xfrm>
        </p:spPr>
        <p:txBody>
          <a:bodyPr anchor="ct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C9549930-8C63-8D4F-B443-E6175A204226}"/>
              </a:ext>
            </a:extLst>
          </p:cNvPr>
          <p:cNvPicPr>
            <a:picLocks noChangeAspect="1"/>
          </p:cNvPicPr>
          <p:nvPr userDrawn="1"/>
        </p:nvPicPr>
        <p:blipFill>
          <a:blip r:embed="rId3"/>
          <a:stretch>
            <a:fillRect/>
          </a:stretch>
        </p:blipFill>
        <p:spPr>
          <a:xfrm>
            <a:off x="8511806" y="4184420"/>
            <a:ext cx="2781300" cy="1104900"/>
          </a:xfrm>
          <a:prstGeom prst="rect">
            <a:avLst/>
          </a:prstGeom>
        </p:spPr>
      </p:pic>
    </p:spTree>
    <p:extLst>
      <p:ext uri="{BB962C8B-B14F-4D97-AF65-F5344CB8AC3E}">
        <p14:creationId xmlns:p14="http://schemas.microsoft.com/office/powerpoint/2010/main" val="35255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53789B-8E23-A04B-AF67-68DBEBE9D430}"/>
              </a:ext>
            </a:extLst>
          </p:cNvPr>
          <p:cNvPicPr>
            <a:picLocks noChangeAspect="1"/>
          </p:cNvPicPr>
          <p:nvPr userDrawn="1"/>
        </p:nvPicPr>
        <p:blipFill>
          <a:blip r:embed="rId2"/>
          <a:stretch>
            <a:fillRect/>
          </a:stretch>
        </p:blipFill>
        <p:spPr>
          <a:xfrm>
            <a:off x="2655" y="0"/>
            <a:ext cx="12186690" cy="6858000"/>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B5D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p:nvPr>
        </p:nvSpPr>
        <p:spPr>
          <a:xfrm>
            <a:off x="3771900" y="4248150"/>
            <a:ext cx="4588329" cy="1005728"/>
          </a:xfrm>
        </p:spPr>
        <p:txBody>
          <a:bodyPr anchor="ct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C9549930-8C63-8D4F-B443-E6175A204226}"/>
              </a:ext>
            </a:extLst>
          </p:cNvPr>
          <p:cNvPicPr>
            <a:picLocks noChangeAspect="1"/>
          </p:cNvPicPr>
          <p:nvPr userDrawn="1"/>
        </p:nvPicPr>
        <p:blipFill>
          <a:blip r:embed="rId3"/>
          <a:stretch>
            <a:fillRect/>
          </a:stretch>
        </p:blipFill>
        <p:spPr>
          <a:xfrm>
            <a:off x="8511806" y="4184420"/>
            <a:ext cx="2781300" cy="1104900"/>
          </a:xfrm>
          <a:prstGeom prst="rect">
            <a:avLst/>
          </a:prstGeom>
        </p:spPr>
      </p:pic>
    </p:spTree>
    <p:extLst>
      <p:ext uri="{BB962C8B-B14F-4D97-AF65-F5344CB8AC3E}">
        <p14:creationId xmlns:p14="http://schemas.microsoft.com/office/powerpoint/2010/main" val="148726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EDA164-53B5-D541-97CB-C4302E7AAB31}"/>
              </a:ext>
            </a:extLst>
          </p:cNvPr>
          <p:cNvSpPr/>
          <p:nvPr userDrawn="1"/>
        </p:nvSpPr>
        <p:spPr>
          <a:xfrm>
            <a:off x="-68520" y="-13017"/>
            <a:ext cx="12329346" cy="6974256"/>
          </a:xfrm>
          <a:prstGeom prst="rect">
            <a:avLst/>
          </a:prstGeom>
          <a:solidFill>
            <a:srgbClr val="3A3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p:nvPr>
        </p:nvSpPr>
        <p:spPr>
          <a:xfrm>
            <a:off x="3771900" y="4248150"/>
            <a:ext cx="4588329" cy="1005728"/>
          </a:xfrm>
        </p:spPr>
        <p:txBody>
          <a:bodyPr anchor="ct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a:extLst>
              <a:ext uri="{FF2B5EF4-FFF2-40B4-BE49-F238E27FC236}">
                <a16:creationId xmlns:a16="http://schemas.microsoft.com/office/drawing/2014/main" id="{26AD7429-0347-C945-95E0-8470BC73D109}"/>
              </a:ext>
            </a:extLst>
          </p:cNvPr>
          <p:cNvPicPr>
            <a:picLocks noChangeAspect="1"/>
          </p:cNvPicPr>
          <p:nvPr userDrawn="1"/>
        </p:nvPicPr>
        <p:blipFill>
          <a:blip r:embed="rId2"/>
          <a:stretch>
            <a:fillRect/>
          </a:stretch>
        </p:blipFill>
        <p:spPr>
          <a:xfrm>
            <a:off x="8511806" y="4176413"/>
            <a:ext cx="2792384" cy="1104900"/>
          </a:xfrm>
          <a:prstGeom prst="rect">
            <a:avLst/>
          </a:prstGeom>
        </p:spPr>
      </p:pic>
    </p:spTree>
    <p:extLst>
      <p:ext uri="{BB962C8B-B14F-4D97-AF65-F5344CB8AC3E}">
        <p14:creationId xmlns:p14="http://schemas.microsoft.com/office/powerpoint/2010/main" val="144953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F5B58A-99D0-9E46-9633-25816195F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B4746E-E9D0-1B42-9F87-01327BF8A1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87549-96EA-4820-9C99-02AD9ECCACE4}" type="slidenum">
              <a:rPr lang="en-US" smtClean="0"/>
              <a:t>‹#›</a:t>
            </a:fld>
            <a:endParaRPr lang="en-US"/>
          </a:p>
        </p:txBody>
      </p:sp>
    </p:spTree>
    <p:extLst>
      <p:ext uri="{BB962C8B-B14F-4D97-AF65-F5344CB8AC3E}">
        <p14:creationId xmlns:p14="http://schemas.microsoft.com/office/powerpoint/2010/main" val="29667593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8" r:id="rId3"/>
    <p:sldLayoutId id="2147483659" r:id="rId4"/>
    <p:sldLayoutId id="2147483661" r:id="rId5"/>
    <p:sldLayoutId id="2147483662" r:id="rId6"/>
    <p:sldLayoutId id="2147483663" r:id="rId7"/>
    <p:sldLayoutId id="2147483664" r:id="rId8"/>
    <p:sldLayoutId id="2147483665"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66" r:id="rId18"/>
    <p:sldLayoutId id="2147483667" r:id="rId19"/>
    <p:sldLayoutId id="2147483668" r:id="rId2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le.utah.gov/~2023/bills/static/HB0102.html" TargetMode="External"/><Relationship Id="rId7" Type="http://schemas.openxmlformats.org/officeDocument/2006/relationships/hyperlink" Target="https://le.utah.gov/~2023/bills/static/SB0128.html"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le.utah.gov/~2023/bills/static/HB0318.html" TargetMode="External"/><Relationship Id="rId5" Type="http://schemas.openxmlformats.org/officeDocument/2006/relationships/hyperlink" Target="https://le.utah.gov/~2023/bills/static/HB0278.html" TargetMode="External"/><Relationship Id="rId4" Type="http://schemas.openxmlformats.org/officeDocument/2006/relationships/hyperlink" Target="https://le.utah.gov/~2023/bills/static/HB0197.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e.utah.gov/~2023/bills/static/HB0197.html"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le.utah.gov/~2023/bills/static/HB0318.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opportunityscholarship.org/"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hyperlink" Target="https://ushe.edu/concurrent-enrollment-master-list/"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opportunityscholarship.org/" TargetMode="External"/><Relationship Id="rId2" Type="http://schemas.openxmlformats.org/officeDocument/2006/relationships/hyperlink" Target="http://www.ushe.edu/initiatives/state-aid-programs/" TargetMode="External"/><Relationship Id="rId1" Type="http://schemas.openxmlformats.org/officeDocument/2006/relationships/slideLayout" Target="../slideLayouts/slideLayout11.xml"/><Relationship Id="rId4" Type="http://schemas.openxmlformats.org/officeDocument/2006/relationships/hyperlink" Target="http://www.ktsutah.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71900" y="1744060"/>
            <a:ext cx="6772273" cy="1918017"/>
          </a:xfrm>
        </p:spPr>
        <p:txBody>
          <a:bodyPr>
            <a:normAutofit/>
          </a:bodyPr>
          <a:lstStyle/>
          <a:p>
            <a:pPr algn="l"/>
            <a:br>
              <a:rPr lang="en-US" dirty="0"/>
            </a:br>
            <a:r>
              <a:rPr lang="en-US" dirty="0"/>
              <a:t>State Scholarships</a:t>
            </a:r>
            <a:br>
              <a:rPr lang="en-US" dirty="0"/>
            </a:br>
            <a:endParaRPr lang="en-US" dirty="0"/>
          </a:p>
        </p:txBody>
      </p:sp>
      <p:sp>
        <p:nvSpPr>
          <p:cNvPr id="5" name="Text Placeholder 4"/>
          <p:cNvSpPr>
            <a:spLocks noGrp="1"/>
          </p:cNvSpPr>
          <p:nvPr>
            <p:ph type="subTitle" idx="1"/>
          </p:nvPr>
        </p:nvSpPr>
        <p:spPr/>
        <p:txBody>
          <a:bodyPr>
            <a:normAutofit fontScale="92500" lnSpcReduction="20000"/>
          </a:bodyPr>
          <a:lstStyle/>
          <a:p>
            <a:pPr algn="l"/>
            <a:endParaRPr lang="en-US" sz="1600" dirty="0">
              <a:solidFill>
                <a:schemeClr val="bg1"/>
              </a:solidFill>
            </a:endParaRPr>
          </a:p>
          <a:p>
            <a:pPr algn="l">
              <a:spcBef>
                <a:spcPts val="500"/>
              </a:spcBef>
            </a:pPr>
            <a:endParaRPr lang="en-US" sz="1600" dirty="0">
              <a:solidFill>
                <a:schemeClr val="bg1"/>
              </a:solidFill>
            </a:endParaRPr>
          </a:p>
          <a:p>
            <a:pPr>
              <a:spcBef>
                <a:spcPts val="500"/>
              </a:spcBef>
            </a:pPr>
            <a:r>
              <a:rPr lang="en-US" sz="1600" dirty="0"/>
              <a:t>Cassidy Stortz, Scholarships &amp; State Programs Director</a:t>
            </a:r>
          </a:p>
          <a:p>
            <a:pPr>
              <a:spcBef>
                <a:spcPts val="500"/>
              </a:spcBef>
            </a:pPr>
            <a:r>
              <a:rPr lang="en-US" sz="1600" dirty="0"/>
              <a:t>March 2023</a:t>
            </a:r>
            <a:endParaRPr lang="en-US" sz="1600" dirty="0">
              <a:solidFill>
                <a:schemeClr val="bg1"/>
              </a:solidFill>
            </a:endParaRPr>
          </a:p>
        </p:txBody>
      </p:sp>
    </p:spTree>
    <p:extLst>
      <p:ext uri="{BB962C8B-B14F-4D97-AF65-F5344CB8AC3E}">
        <p14:creationId xmlns:p14="http://schemas.microsoft.com/office/powerpoint/2010/main" val="1211296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5E620-1F13-F255-014B-D77515619C90}"/>
              </a:ext>
            </a:extLst>
          </p:cNvPr>
          <p:cNvSpPr>
            <a:spLocks noGrp="1"/>
          </p:cNvSpPr>
          <p:nvPr>
            <p:ph type="title"/>
          </p:nvPr>
        </p:nvSpPr>
        <p:spPr/>
        <p:txBody>
          <a:bodyPr/>
          <a:lstStyle/>
          <a:p>
            <a:r>
              <a:rPr lang="en-US" dirty="0"/>
              <a:t>2023 Scholarships Legislation</a:t>
            </a:r>
          </a:p>
        </p:txBody>
      </p:sp>
      <p:sp>
        <p:nvSpPr>
          <p:cNvPr id="5" name="Content Placeholder 4">
            <a:extLst>
              <a:ext uri="{FF2B5EF4-FFF2-40B4-BE49-F238E27FC236}">
                <a16:creationId xmlns:a16="http://schemas.microsoft.com/office/drawing/2014/main" id="{7DDCA2D3-A54F-1C00-E0B9-FF34A300E555}"/>
              </a:ext>
            </a:extLst>
          </p:cNvPr>
          <p:cNvSpPr>
            <a:spLocks noGrp="1"/>
          </p:cNvSpPr>
          <p:nvPr>
            <p:ph idx="1"/>
          </p:nvPr>
        </p:nvSpPr>
        <p:spPr/>
        <p:txBody>
          <a:bodyPr>
            <a:normAutofit/>
          </a:bodyPr>
          <a:lstStyle/>
          <a:p>
            <a:r>
              <a:rPr lang="en-US" dirty="0">
                <a:solidFill>
                  <a:srgbClr val="00ABCD"/>
                </a:solidFill>
                <a:hlinkClick r:id="rId3">
                  <a:extLst>
                    <a:ext uri="{A12FA001-AC4F-418D-AE19-62706E023703}">
                      <ahyp:hlinkClr xmlns:ahyp="http://schemas.microsoft.com/office/drawing/2018/hyperlinkcolor" val="tx"/>
                    </a:ext>
                  </a:extLst>
                </a:hlinkClick>
              </a:rPr>
              <a:t>HB102</a:t>
            </a:r>
            <a:r>
              <a:rPr lang="en-US" dirty="0"/>
              <a:t> – Higher Education Residency Amendments</a:t>
            </a:r>
          </a:p>
          <a:p>
            <a:r>
              <a:rPr lang="en-US" dirty="0">
                <a:solidFill>
                  <a:srgbClr val="00ABCD"/>
                </a:solidFill>
                <a:hlinkClick r:id="rId4">
                  <a:extLst>
                    <a:ext uri="{A12FA001-AC4F-418D-AE19-62706E023703}">
                      <ahyp:hlinkClr xmlns:ahyp="http://schemas.microsoft.com/office/drawing/2018/hyperlinkcolor" val="tx"/>
                    </a:ext>
                  </a:extLst>
                </a:hlinkClick>
              </a:rPr>
              <a:t>HB197</a:t>
            </a:r>
            <a:r>
              <a:rPr lang="en-US" dirty="0"/>
              <a:t> – Higher Education Financial Aid Amendments*</a:t>
            </a:r>
          </a:p>
          <a:p>
            <a:r>
              <a:rPr lang="en-US" dirty="0">
                <a:solidFill>
                  <a:srgbClr val="00ABCD"/>
                </a:solidFill>
                <a:hlinkClick r:id="rId5">
                  <a:extLst>
                    <a:ext uri="{A12FA001-AC4F-418D-AE19-62706E023703}">
                      <ahyp:hlinkClr xmlns:ahyp="http://schemas.microsoft.com/office/drawing/2018/hyperlinkcolor" val="tx"/>
                    </a:ext>
                  </a:extLst>
                </a:hlinkClick>
              </a:rPr>
              <a:t>HB278</a:t>
            </a:r>
            <a:r>
              <a:rPr lang="en-US" dirty="0"/>
              <a:t> – First Responder Mental Health Services Grant Program</a:t>
            </a:r>
          </a:p>
          <a:p>
            <a:r>
              <a:rPr lang="en-US" dirty="0">
                <a:solidFill>
                  <a:srgbClr val="00ABCD"/>
                </a:solidFill>
                <a:hlinkClick r:id="rId6">
                  <a:extLst>
                    <a:ext uri="{A12FA001-AC4F-418D-AE19-62706E023703}">
                      <ahyp:hlinkClr xmlns:ahyp="http://schemas.microsoft.com/office/drawing/2018/hyperlinkcolor" val="tx"/>
                    </a:ext>
                  </a:extLst>
                </a:hlinkClick>
              </a:rPr>
              <a:t>HB318</a:t>
            </a:r>
            <a:r>
              <a:rPr lang="en-US" dirty="0"/>
              <a:t> – PRIME Pilot Program Amendments*</a:t>
            </a:r>
          </a:p>
          <a:p>
            <a:r>
              <a:rPr lang="en-US" dirty="0">
                <a:solidFill>
                  <a:srgbClr val="00ABCD"/>
                </a:solidFill>
                <a:hlinkClick r:id="rId7">
                  <a:extLst>
                    <a:ext uri="{A12FA001-AC4F-418D-AE19-62706E023703}">
                      <ahyp:hlinkClr xmlns:ahyp="http://schemas.microsoft.com/office/drawing/2018/hyperlinkcolor" val="tx"/>
                    </a:ext>
                  </a:extLst>
                </a:hlinkClick>
              </a:rPr>
              <a:t>SB128</a:t>
            </a:r>
            <a:r>
              <a:rPr lang="en-US" dirty="0"/>
              <a:t> – Karen Mayne Public Safety Officer Scholarship Program</a:t>
            </a:r>
          </a:p>
          <a:p>
            <a:endParaRPr lang="en-US" dirty="0"/>
          </a:p>
          <a:p>
            <a:endParaRPr lang="en-US" b="1" dirty="0"/>
          </a:p>
          <a:p>
            <a:pPr marL="0" indent="0" algn="r">
              <a:buNone/>
            </a:pPr>
            <a:endParaRPr lang="en-US" sz="1500" dirty="0"/>
          </a:p>
          <a:p>
            <a:pPr marL="0" indent="0" algn="r">
              <a:buNone/>
            </a:pPr>
            <a:r>
              <a:rPr lang="en-US" sz="1500" dirty="0"/>
              <a:t>*more information on the next slide</a:t>
            </a:r>
          </a:p>
        </p:txBody>
      </p:sp>
    </p:spTree>
    <p:extLst>
      <p:ext uri="{BB962C8B-B14F-4D97-AF65-F5344CB8AC3E}">
        <p14:creationId xmlns:p14="http://schemas.microsoft.com/office/powerpoint/2010/main" val="3643380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5E620-1F13-F255-014B-D77515619C90}"/>
              </a:ext>
            </a:extLst>
          </p:cNvPr>
          <p:cNvSpPr>
            <a:spLocks noGrp="1"/>
          </p:cNvSpPr>
          <p:nvPr>
            <p:ph type="title"/>
          </p:nvPr>
        </p:nvSpPr>
        <p:spPr/>
        <p:txBody>
          <a:bodyPr/>
          <a:lstStyle/>
          <a:p>
            <a:r>
              <a:rPr lang="en-US" dirty="0"/>
              <a:t>2023 Legislation Continued</a:t>
            </a:r>
          </a:p>
        </p:txBody>
      </p:sp>
      <p:sp>
        <p:nvSpPr>
          <p:cNvPr id="5" name="Content Placeholder 4">
            <a:extLst>
              <a:ext uri="{FF2B5EF4-FFF2-40B4-BE49-F238E27FC236}">
                <a16:creationId xmlns:a16="http://schemas.microsoft.com/office/drawing/2014/main" id="{7DDCA2D3-A54F-1C00-E0B9-FF34A300E555}"/>
              </a:ext>
            </a:extLst>
          </p:cNvPr>
          <p:cNvSpPr>
            <a:spLocks noGrp="1"/>
          </p:cNvSpPr>
          <p:nvPr>
            <p:ph idx="1"/>
          </p:nvPr>
        </p:nvSpPr>
        <p:spPr/>
        <p:txBody>
          <a:bodyPr>
            <a:normAutofit/>
          </a:bodyPr>
          <a:lstStyle/>
          <a:p>
            <a:r>
              <a:rPr lang="en-US" dirty="0">
                <a:solidFill>
                  <a:srgbClr val="00ABCD"/>
                </a:solidFill>
                <a:hlinkClick r:id="rId3">
                  <a:extLst>
                    <a:ext uri="{A12FA001-AC4F-418D-AE19-62706E023703}">
                      <ahyp:hlinkClr xmlns:ahyp="http://schemas.microsoft.com/office/drawing/2018/hyperlinkcolor" val="tx"/>
                    </a:ext>
                  </a:extLst>
                </a:hlinkClick>
              </a:rPr>
              <a:t>HB197</a:t>
            </a:r>
            <a:r>
              <a:rPr lang="en-US" dirty="0"/>
              <a:t> – extends the length of Promise grants to completion of bachelor’s degree; expands the </a:t>
            </a:r>
            <a:r>
              <a:rPr lang="en-US" dirty="0" err="1"/>
              <a:t>VetGap</a:t>
            </a:r>
            <a:r>
              <a:rPr lang="en-US" dirty="0"/>
              <a:t> program to cover additional education-related expenses</a:t>
            </a:r>
            <a:endParaRPr lang="en-US" dirty="0">
              <a:hlinkClick r:id="rId4">
                <a:extLst>
                  <a:ext uri="{A12FA001-AC4F-418D-AE19-62706E023703}">
                    <ahyp:hlinkClr xmlns:ahyp="http://schemas.microsoft.com/office/drawing/2018/hyperlinkcolor" val="tx"/>
                  </a:ext>
                </a:extLst>
              </a:hlinkClick>
            </a:endParaRPr>
          </a:p>
          <a:p>
            <a:r>
              <a:rPr lang="en-US" dirty="0">
                <a:solidFill>
                  <a:srgbClr val="00ABCD"/>
                </a:solidFill>
                <a:hlinkClick r:id="rId4">
                  <a:extLst>
                    <a:ext uri="{A12FA001-AC4F-418D-AE19-62706E023703}">
                      <ahyp:hlinkClr xmlns:ahyp="http://schemas.microsoft.com/office/drawing/2018/hyperlinkcolor" val="tx"/>
                    </a:ext>
                  </a:extLst>
                </a:hlinkClick>
              </a:rPr>
              <a:t>HB318</a:t>
            </a:r>
            <a:r>
              <a:rPr lang="en-US" dirty="0"/>
              <a:t> – changes PRIME pilot to an ongoing program, creates a scholarship (up to $500) for students who complete TRANSFORM general education certificate</a:t>
            </a:r>
          </a:p>
          <a:p>
            <a:pPr lvl="1"/>
            <a:r>
              <a:rPr lang="en-US" dirty="0"/>
              <a:t>TRANSFORM – completes five general education courses, each from a different GE category through Concurrent Enrollment OR completes a CTE program that is at least 300 hours or 6 courses</a:t>
            </a:r>
          </a:p>
          <a:p>
            <a:endParaRPr lang="en-US" dirty="0">
              <a:hlinkClick r:id="rId3"/>
            </a:endParaRPr>
          </a:p>
          <a:p>
            <a:pPr lvl="1"/>
            <a:endParaRPr lang="en-US" dirty="0"/>
          </a:p>
        </p:txBody>
      </p:sp>
    </p:spTree>
    <p:extLst>
      <p:ext uri="{BB962C8B-B14F-4D97-AF65-F5344CB8AC3E}">
        <p14:creationId xmlns:p14="http://schemas.microsoft.com/office/powerpoint/2010/main" val="907283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7D4C-D2BA-4400-867D-041DF341ECF9}"/>
              </a:ext>
            </a:extLst>
          </p:cNvPr>
          <p:cNvSpPr>
            <a:spLocks noGrp="1"/>
          </p:cNvSpPr>
          <p:nvPr>
            <p:ph type="title"/>
          </p:nvPr>
        </p:nvSpPr>
        <p:spPr/>
        <p:txBody>
          <a:bodyPr/>
          <a:lstStyle/>
          <a:p>
            <a:r>
              <a:rPr lang="en-US" dirty="0"/>
              <a:t>Opportunity Scholarship</a:t>
            </a:r>
          </a:p>
        </p:txBody>
      </p:sp>
      <p:sp>
        <p:nvSpPr>
          <p:cNvPr id="3" name="Content Placeholder 2">
            <a:extLst>
              <a:ext uri="{FF2B5EF4-FFF2-40B4-BE49-F238E27FC236}">
                <a16:creationId xmlns:a16="http://schemas.microsoft.com/office/drawing/2014/main" id="{4477DA34-A559-4A12-89E0-F4A5A5952173}"/>
              </a:ext>
            </a:extLst>
          </p:cNvPr>
          <p:cNvSpPr>
            <a:spLocks noGrp="1"/>
          </p:cNvSpPr>
          <p:nvPr>
            <p:ph idx="1"/>
          </p:nvPr>
        </p:nvSpPr>
        <p:spPr/>
        <p:txBody>
          <a:bodyPr>
            <a:normAutofit/>
          </a:bodyPr>
          <a:lstStyle/>
          <a:p>
            <a:r>
              <a:rPr lang="en-US" dirty="0"/>
              <a:t>Award may be used toward tuition and fees after other </a:t>
            </a:r>
            <a:br>
              <a:rPr lang="en-US" dirty="0"/>
            </a:br>
            <a:r>
              <a:rPr lang="en-US" dirty="0"/>
              <a:t>state aid is considered</a:t>
            </a:r>
          </a:p>
          <a:p>
            <a:r>
              <a:rPr lang="en-US" dirty="0"/>
              <a:t>Students apply during senior year (November 15 – February 1)</a:t>
            </a:r>
          </a:p>
          <a:p>
            <a:r>
              <a:rPr lang="en-US" dirty="0"/>
              <a:t>Simplified achievement-based requirements</a:t>
            </a:r>
          </a:p>
          <a:p>
            <a:pPr lvl="1"/>
            <a:r>
              <a:rPr lang="en-US" dirty="0"/>
              <a:t>Graduate from Utah high school with 3.3 cumulative GPA</a:t>
            </a:r>
          </a:p>
          <a:p>
            <a:pPr lvl="1"/>
            <a:r>
              <a:rPr lang="en-US" dirty="0"/>
              <a:t>Complete 3 Advanced Courses (AP/IB/CE)</a:t>
            </a:r>
          </a:p>
          <a:p>
            <a:pPr lvl="2"/>
            <a:r>
              <a:rPr lang="en-US" dirty="0"/>
              <a:t>1 Language Arts, 1 Math, and 1 Science course</a:t>
            </a:r>
          </a:p>
          <a:p>
            <a:pPr lvl="1"/>
            <a:r>
              <a:rPr lang="en-US" dirty="0"/>
              <a:t>Complete FAFSA or approved alternative</a:t>
            </a:r>
          </a:p>
          <a:p>
            <a:r>
              <a:rPr lang="en-US" dirty="0">
                <a:solidFill>
                  <a:srgbClr val="00ABCD"/>
                </a:solidFill>
                <a:hlinkClick r:id="rId3">
                  <a:extLst>
                    <a:ext uri="{A12FA001-AC4F-418D-AE19-62706E023703}">
                      <ahyp:hlinkClr xmlns:ahyp="http://schemas.microsoft.com/office/drawing/2018/hyperlinkcolor" val="tx"/>
                    </a:ext>
                  </a:extLst>
                </a:hlinkClick>
              </a:rPr>
              <a:t>www.opportunityscholarship.org</a:t>
            </a:r>
            <a:r>
              <a:rPr lang="en-US" dirty="0">
                <a:solidFill>
                  <a:srgbClr val="00ABCD"/>
                </a:solidFill>
              </a:rPr>
              <a:t> </a:t>
            </a:r>
          </a:p>
        </p:txBody>
      </p:sp>
      <p:pic>
        <p:nvPicPr>
          <p:cNvPr id="6" name="Picture 5">
            <a:extLst>
              <a:ext uri="{FF2B5EF4-FFF2-40B4-BE49-F238E27FC236}">
                <a16:creationId xmlns:a16="http://schemas.microsoft.com/office/drawing/2014/main" id="{7D4FF4E2-65CC-4D00-83EF-C9A4B844EFC0}"/>
              </a:ext>
            </a:extLst>
          </p:cNvPr>
          <p:cNvPicPr>
            <a:picLocks noChangeAspect="1"/>
          </p:cNvPicPr>
          <p:nvPr/>
        </p:nvPicPr>
        <p:blipFill>
          <a:blip r:embed="rId4"/>
          <a:stretch>
            <a:fillRect/>
          </a:stretch>
        </p:blipFill>
        <p:spPr>
          <a:xfrm>
            <a:off x="9262018" y="4302778"/>
            <a:ext cx="1804912" cy="1702465"/>
          </a:xfrm>
          <a:prstGeom prst="rect">
            <a:avLst/>
          </a:prstGeom>
        </p:spPr>
      </p:pic>
    </p:spTree>
    <p:extLst>
      <p:ext uri="{BB962C8B-B14F-4D97-AF65-F5344CB8AC3E}">
        <p14:creationId xmlns:p14="http://schemas.microsoft.com/office/powerpoint/2010/main" val="2715710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FD58C-60D0-FA39-9C09-2193827C3743}"/>
              </a:ext>
            </a:extLst>
          </p:cNvPr>
          <p:cNvSpPr>
            <a:spLocks noGrp="1"/>
          </p:cNvSpPr>
          <p:nvPr>
            <p:ph type="title"/>
          </p:nvPr>
        </p:nvSpPr>
        <p:spPr/>
        <p:txBody>
          <a:bodyPr/>
          <a:lstStyle/>
          <a:p>
            <a:r>
              <a:rPr lang="en-US" dirty="0"/>
              <a:t>New Opportunity Scholarship Application Process</a:t>
            </a:r>
          </a:p>
        </p:txBody>
      </p:sp>
      <p:graphicFrame>
        <p:nvGraphicFramePr>
          <p:cNvPr id="9" name="Content Placeholder 8">
            <a:extLst>
              <a:ext uri="{FF2B5EF4-FFF2-40B4-BE49-F238E27FC236}">
                <a16:creationId xmlns:a16="http://schemas.microsoft.com/office/drawing/2014/main" id="{0E15CC79-F766-C0B5-7DB2-E5D5C6A9F542}"/>
              </a:ext>
            </a:extLst>
          </p:cNvPr>
          <p:cNvGraphicFramePr>
            <a:graphicFrameLocks noGrp="1"/>
          </p:cNvGraphicFramePr>
          <p:nvPr>
            <p:ph idx="1"/>
            <p:extLst>
              <p:ext uri="{D42A27DB-BD31-4B8C-83A1-F6EECF244321}">
                <p14:modId xmlns:p14="http://schemas.microsoft.com/office/powerpoint/2010/main" val="15020238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15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B6301-21F0-A7E5-34F2-771528C4C284}"/>
              </a:ext>
            </a:extLst>
          </p:cNvPr>
          <p:cNvSpPr>
            <a:spLocks noGrp="1"/>
          </p:cNvSpPr>
          <p:nvPr>
            <p:ph type="title"/>
          </p:nvPr>
        </p:nvSpPr>
        <p:spPr/>
        <p:txBody>
          <a:bodyPr/>
          <a:lstStyle/>
          <a:p>
            <a:r>
              <a:rPr lang="en-US" dirty="0"/>
              <a:t>Advanced Course Requirements – Concurrent Enrollment</a:t>
            </a:r>
          </a:p>
        </p:txBody>
      </p:sp>
      <p:sp>
        <p:nvSpPr>
          <p:cNvPr id="3" name="Content Placeholder 2">
            <a:extLst>
              <a:ext uri="{FF2B5EF4-FFF2-40B4-BE49-F238E27FC236}">
                <a16:creationId xmlns:a16="http://schemas.microsoft.com/office/drawing/2014/main" id="{A5958FA6-D36D-EF3C-B942-E74C8F1CB579}"/>
              </a:ext>
            </a:extLst>
          </p:cNvPr>
          <p:cNvSpPr>
            <a:spLocks noGrp="1"/>
          </p:cNvSpPr>
          <p:nvPr>
            <p:ph idx="1"/>
          </p:nvPr>
        </p:nvSpPr>
        <p:spPr>
          <a:xfrm>
            <a:off x="838200" y="1825625"/>
            <a:ext cx="10515600" cy="4667250"/>
          </a:xfrm>
        </p:spPr>
        <p:txBody>
          <a:bodyPr>
            <a:normAutofit/>
          </a:bodyPr>
          <a:lstStyle/>
          <a:p>
            <a:r>
              <a:rPr lang="en-US" dirty="0">
                <a:solidFill>
                  <a:srgbClr val="00ABCD"/>
                </a:solidFill>
                <a:hlinkClick r:id="rId3">
                  <a:extLst>
                    <a:ext uri="{A12FA001-AC4F-418D-AE19-62706E023703}">
                      <ahyp:hlinkClr xmlns:ahyp="http://schemas.microsoft.com/office/drawing/2018/hyperlinkcolor" val="tx"/>
                    </a:ext>
                  </a:extLst>
                </a:hlinkClick>
              </a:rPr>
              <a:t>USHE CE Master List</a:t>
            </a:r>
            <a:endParaRPr lang="en-US" dirty="0">
              <a:solidFill>
                <a:srgbClr val="00ABCD"/>
              </a:solidFill>
            </a:endParaRPr>
          </a:p>
          <a:p>
            <a:r>
              <a:rPr lang="en-US" dirty="0"/>
              <a:t>Advanced Language Arts</a:t>
            </a:r>
          </a:p>
          <a:p>
            <a:pPr lvl="1"/>
            <a:r>
              <a:rPr lang="en-US" dirty="0"/>
              <a:t>USBE course code must begin with 06</a:t>
            </a:r>
          </a:p>
          <a:p>
            <a:pPr lvl="1"/>
            <a:r>
              <a:rPr lang="en-US" dirty="0"/>
              <a:t>Ex: </a:t>
            </a:r>
            <a:r>
              <a:rPr lang="en-US" dirty="0" err="1"/>
              <a:t>Eng</a:t>
            </a:r>
            <a:r>
              <a:rPr lang="en-US" dirty="0"/>
              <a:t> 1010; </a:t>
            </a:r>
            <a:r>
              <a:rPr lang="en-US" dirty="0" err="1"/>
              <a:t>Eng</a:t>
            </a:r>
            <a:r>
              <a:rPr lang="en-US" dirty="0"/>
              <a:t> 2010; Comm 1010; Hum 1010</a:t>
            </a:r>
          </a:p>
          <a:p>
            <a:r>
              <a:rPr lang="en-US" dirty="0"/>
              <a:t>Advanced Math </a:t>
            </a:r>
          </a:p>
          <a:p>
            <a:pPr lvl="1"/>
            <a:r>
              <a:rPr lang="en-US" dirty="0"/>
              <a:t>USBE course code must begin with 07</a:t>
            </a:r>
          </a:p>
          <a:p>
            <a:pPr lvl="1"/>
            <a:r>
              <a:rPr lang="en-US" dirty="0"/>
              <a:t>Ex: Math 1050; Math 1030; Math 1040; Math 1010*</a:t>
            </a:r>
          </a:p>
          <a:p>
            <a:r>
              <a:rPr lang="en-US" dirty="0"/>
              <a:t>Advanced Science</a:t>
            </a:r>
          </a:p>
          <a:p>
            <a:pPr lvl="1"/>
            <a:r>
              <a:rPr lang="en-US" dirty="0"/>
              <a:t>USBE course code must begin with 08</a:t>
            </a:r>
          </a:p>
          <a:p>
            <a:pPr lvl="1"/>
            <a:r>
              <a:rPr lang="en-US" dirty="0"/>
              <a:t>Ex: Chem 1010/1015; Bio 1010; ENVS 1010</a:t>
            </a:r>
          </a:p>
          <a:p>
            <a:endParaRPr lang="en-US" dirty="0"/>
          </a:p>
        </p:txBody>
      </p:sp>
    </p:spTree>
    <p:extLst>
      <p:ext uri="{BB962C8B-B14F-4D97-AF65-F5344CB8AC3E}">
        <p14:creationId xmlns:p14="http://schemas.microsoft.com/office/powerpoint/2010/main" val="659343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5166-C3A4-4BF5-AB18-4D562E27E6E6}"/>
              </a:ext>
            </a:extLst>
          </p:cNvPr>
          <p:cNvSpPr>
            <a:spLocks noGrp="1"/>
          </p:cNvSpPr>
          <p:nvPr>
            <p:ph type="title"/>
          </p:nvPr>
        </p:nvSpPr>
        <p:spPr/>
        <p:txBody>
          <a:bodyPr/>
          <a:lstStyle/>
          <a:p>
            <a:r>
              <a:rPr lang="en-US" dirty="0"/>
              <a:t>Paying for College</a:t>
            </a:r>
          </a:p>
        </p:txBody>
      </p:sp>
      <p:sp>
        <p:nvSpPr>
          <p:cNvPr id="5" name="Content Placeholder 4">
            <a:extLst>
              <a:ext uri="{FF2B5EF4-FFF2-40B4-BE49-F238E27FC236}">
                <a16:creationId xmlns:a16="http://schemas.microsoft.com/office/drawing/2014/main" id="{E2F4D941-D205-4214-9D5B-5249E0BDFA3F}"/>
              </a:ext>
            </a:extLst>
          </p:cNvPr>
          <p:cNvSpPr>
            <a:spLocks noGrp="1"/>
          </p:cNvSpPr>
          <p:nvPr>
            <p:ph idx="1"/>
          </p:nvPr>
        </p:nvSpPr>
        <p:spPr>
          <a:xfrm>
            <a:off x="838200" y="1416424"/>
            <a:ext cx="10515600" cy="4760539"/>
          </a:xfrm>
        </p:spPr>
        <p:txBody>
          <a:bodyPr>
            <a:normAutofit/>
          </a:bodyPr>
          <a:lstStyle/>
          <a:p>
            <a:r>
              <a:rPr lang="en-US" dirty="0"/>
              <a:t>Complete classes for college credit in high school</a:t>
            </a:r>
          </a:p>
          <a:p>
            <a:r>
              <a:rPr lang="en-US" dirty="0"/>
              <a:t>Complete FAFSA starting October 1 for next school year*</a:t>
            </a:r>
          </a:p>
          <a:p>
            <a:r>
              <a:rPr lang="en-US" dirty="0"/>
              <a:t>Check school website for application dates</a:t>
            </a:r>
          </a:p>
          <a:p>
            <a:pPr lvl="1"/>
            <a:r>
              <a:rPr lang="en-US" dirty="0"/>
              <a:t>Check for priority deadlines</a:t>
            </a:r>
          </a:p>
          <a:p>
            <a:r>
              <a:rPr lang="en-US" dirty="0"/>
              <a:t>Follow up with the financial aid office for other scholarship opportunities</a:t>
            </a:r>
          </a:p>
          <a:p>
            <a:r>
              <a:rPr lang="en-US" dirty="0"/>
              <a:t>Ask high school and local businesses about scholarship opportunities</a:t>
            </a:r>
          </a:p>
          <a:p>
            <a:r>
              <a:rPr lang="en-US" dirty="0"/>
              <a:t>Start saving for college with my529</a:t>
            </a:r>
          </a:p>
          <a:p>
            <a:r>
              <a:rPr lang="en-US" sz="3400" b="1" dirty="0"/>
              <a:t>Apply early!</a:t>
            </a:r>
          </a:p>
          <a:p>
            <a:endParaRPr lang="en-US" dirty="0"/>
          </a:p>
        </p:txBody>
      </p:sp>
      <p:pic>
        <p:nvPicPr>
          <p:cNvPr id="6" name="Picture 3" descr="Q:\StepUp Outreach\2017-18 StepUp PPT template\PPT icons - pngs\mortarboard.png">
            <a:extLst>
              <a:ext uri="{FF2B5EF4-FFF2-40B4-BE49-F238E27FC236}">
                <a16:creationId xmlns:a16="http://schemas.microsoft.com/office/drawing/2014/main" id="{85ECE8AE-1F37-4AEB-8273-D3F968EE17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99299">
            <a:off x="8855858" y="4659290"/>
            <a:ext cx="2866199" cy="22886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A612D2-C70F-FCD4-A0D3-FBEA580069EF}"/>
              </a:ext>
            </a:extLst>
          </p:cNvPr>
          <p:cNvSpPr txBox="1"/>
          <p:nvPr/>
        </p:nvSpPr>
        <p:spPr>
          <a:xfrm>
            <a:off x="838200" y="6015380"/>
            <a:ext cx="4741334" cy="323165"/>
          </a:xfrm>
          <a:prstGeom prst="rect">
            <a:avLst/>
          </a:prstGeom>
          <a:noFill/>
        </p:spPr>
        <p:txBody>
          <a:bodyPr wrap="square" rtlCol="0">
            <a:spAutoFit/>
          </a:bodyPr>
          <a:lstStyle/>
          <a:p>
            <a:r>
              <a:rPr lang="en-US" sz="1500" dirty="0"/>
              <a:t>*24/25 FAFSA delayed release is possible</a:t>
            </a:r>
          </a:p>
        </p:txBody>
      </p:sp>
    </p:spTree>
    <p:extLst>
      <p:ext uri="{BB962C8B-B14F-4D97-AF65-F5344CB8AC3E}">
        <p14:creationId xmlns:p14="http://schemas.microsoft.com/office/powerpoint/2010/main" val="329011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B7A7-1742-4ABC-B5EE-D01DF39E5747}"/>
              </a:ext>
            </a:extLst>
          </p:cNvPr>
          <p:cNvSpPr>
            <a:spLocks noGrp="1"/>
          </p:cNvSpPr>
          <p:nvPr>
            <p:ph type="title"/>
          </p:nvPr>
        </p:nvSpPr>
        <p:spPr>
          <a:xfrm>
            <a:off x="831850" y="598777"/>
            <a:ext cx="10515600" cy="1102735"/>
          </a:xfrm>
        </p:spPr>
        <p:txBody>
          <a:bodyPr/>
          <a:lstStyle/>
          <a:p>
            <a:r>
              <a:rPr lang="en-US" dirty="0"/>
              <a:t>Resources</a:t>
            </a:r>
          </a:p>
        </p:txBody>
      </p:sp>
      <p:sp>
        <p:nvSpPr>
          <p:cNvPr id="3" name="Text Placeholder 2">
            <a:extLst>
              <a:ext uri="{FF2B5EF4-FFF2-40B4-BE49-F238E27FC236}">
                <a16:creationId xmlns:a16="http://schemas.microsoft.com/office/drawing/2014/main" id="{282D5EB6-A409-405D-BD83-8D01FA9E7E1B}"/>
              </a:ext>
            </a:extLst>
          </p:cNvPr>
          <p:cNvSpPr>
            <a:spLocks noGrp="1"/>
          </p:cNvSpPr>
          <p:nvPr>
            <p:ph type="body" idx="1"/>
          </p:nvPr>
        </p:nvSpPr>
        <p:spPr>
          <a:xfrm>
            <a:off x="831850" y="1981201"/>
            <a:ext cx="10515600" cy="4108450"/>
          </a:xfrm>
        </p:spPr>
        <p:txBody>
          <a:bodyPr>
            <a:normAutofit/>
          </a:bodyPr>
          <a:lstStyle/>
          <a:p>
            <a:pPr marL="342900" indent="-342900">
              <a:buFont typeface="Arial" panose="020B0604020202020204" pitchFamily="34" charset="0"/>
              <a:buChar char="•"/>
            </a:pPr>
            <a:r>
              <a:rPr lang="en-US" sz="3200" dirty="0">
                <a:solidFill>
                  <a:srgbClr val="00ABCD"/>
                </a:solidFill>
                <a:hlinkClick r:id="rId2">
                  <a:extLst>
                    <a:ext uri="{A12FA001-AC4F-418D-AE19-62706E023703}">
                      <ahyp:hlinkClr xmlns:ahyp="http://schemas.microsoft.com/office/drawing/2018/hyperlinkcolor" val="tx"/>
                    </a:ext>
                  </a:extLst>
                </a:hlinkClick>
              </a:rPr>
              <a:t>www.ushe.edu/initiatives/state-aid-programs/</a:t>
            </a:r>
            <a:endParaRPr lang="en-US" sz="3200" dirty="0">
              <a:solidFill>
                <a:srgbClr val="00ABCD"/>
              </a:solidFill>
            </a:endParaRPr>
          </a:p>
          <a:p>
            <a:pPr marL="342900" indent="-342900">
              <a:buFont typeface="Arial" panose="020B0604020202020204" pitchFamily="34" charset="0"/>
              <a:buChar char="•"/>
            </a:pPr>
            <a:r>
              <a:rPr lang="en-US" sz="3200" dirty="0">
                <a:solidFill>
                  <a:srgbClr val="00ABCD"/>
                </a:solidFill>
                <a:hlinkClick r:id="rId3">
                  <a:extLst>
                    <a:ext uri="{A12FA001-AC4F-418D-AE19-62706E023703}">
                      <ahyp:hlinkClr xmlns:ahyp="http://schemas.microsoft.com/office/drawing/2018/hyperlinkcolor" val="tx"/>
                    </a:ext>
                  </a:extLst>
                </a:hlinkClick>
              </a:rPr>
              <a:t>www.opportunityscholarship.org</a:t>
            </a:r>
            <a:endParaRPr lang="en-US" sz="3200" dirty="0">
              <a:solidFill>
                <a:srgbClr val="00ABCD"/>
              </a:solidFill>
            </a:endParaRPr>
          </a:p>
          <a:p>
            <a:pPr marL="342900" indent="-342900">
              <a:buFont typeface="Arial" panose="020B0604020202020204" pitchFamily="34" charset="0"/>
              <a:buChar char="•"/>
            </a:pPr>
            <a:r>
              <a:rPr lang="en-US" sz="3200" dirty="0">
                <a:solidFill>
                  <a:srgbClr val="00ABCD"/>
                </a:solidFill>
                <a:hlinkClick r:id="rId4">
                  <a:extLst>
                    <a:ext uri="{A12FA001-AC4F-418D-AE19-62706E023703}">
                      <ahyp:hlinkClr xmlns:ahyp="http://schemas.microsoft.com/office/drawing/2018/hyperlinkcolor" val="tx"/>
                    </a:ext>
                  </a:extLst>
                </a:hlinkClick>
              </a:rPr>
              <a:t>www.ktsutah.org</a:t>
            </a:r>
            <a:r>
              <a:rPr lang="en-US" sz="3200" dirty="0">
                <a:solidFill>
                  <a:srgbClr val="00ABCD"/>
                </a:solidFill>
              </a:rPr>
              <a:t> </a:t>
            </a:r>
          </a:p>
          <a:p>
            <a:pPr marL="342900" indent="-342900">
              <a:buFont typeface="Arial" panose="020B0604020202020204" pitchFamily="34" charset="0"/>
              <a:buChar char="•"/>
            </a:pPr>
            <a:endParaRPr lang="en-US" sz="3200" dirty="0"/>
          </a:p>
          <a:p>
            <a:r>
              <a:rPr lang="en-US" sz="3200" dirty="0"/>
              <a:t>Email: scholarships@ushe.edu</a:t>
            </a:r>
          </a:p>
        </p:txBody>
      </p:sp>
    </p:spTree>
    <p:extLst>
      <p:ext uri="{BB962C8B-B14F-4D97-AF65-F5344CB8AC3E}">
        <p14:creationId xmlns:p14="http://schemas.microsoft.com/office/powerpoint/2010/main" val="316701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48" y="187325"/>
            <a:ext cx="3932237" cy="1041401"/>
          </a:xfrm>
        </p:spPr>
        <p:txBody>
          <a:bodyPr/>
          <a:lstStyle/>
          <a:p>
            <a:r>
              <a:rPr lang="en-US" sz="4000" dirty="0"/>
              <a:t>Agenda</a:t>
            </a:r>
          </a:p>
        </p:txBody>
      </p:sp>
      <p:pic>
        <p:nvPicPr>
          <p:cNvPr id="10" name="Picture Placeholder 9"/>
          <p:cNvPicPr>
            <a:picLocks noGrp="1" noChangeAspect="1"/>
          </p:cNvPicPr>
          <p:nvPr>
            <p:ph type="pic" idx="1"/>
          </p:nvPr>
        </p:nvPicPr>
        <p:blipFill>
          <a:blip r:embed="rId3"/>
          <a:srcRect t="10520" b="10520"/>
          <a:stretch>
            <a:fillRect/>
          </a:stretch>
        </p:blipFill>
        <p:spPr>
          <a:xfrm>
            <a:off x="6019800" y="1228726"/>
            <a:ext cx="5615652" cy="4434170"/>
          </a:xfrm>
          <a:prstGeom prst="rect">
            <a:avLst/>
          </a:prstGeom>
          <a:solidFill>
            <a:srgbClr val="00AF66"/>
          </a:solidFill>
        </p:spPr>
      </p:pic>
      <p:sp>
        <p:nvSpPr>
          <p:cNvPr id="3" name="Content Placeholder 2"/>
          <p:cNvSpPr>
            <a:spLocks noGrp="1"/>
          </p:cNvSpPr>
          <p:nvPr>
            <p:ph type="body" sz="half" idx="2"/>
          </p:nvPr>
        </p:nvSpPr>
        <p:spPr>
          <a:xfrm>
            <a:off x="556548" y="1681451"/>
            <a:ext cx="4301061" cy="3299981"/>
          </a:xfrm>
          <a:ln>
            <a:noFill/>
          </a:ln>
        </p:spPr>
        <p:txBody>
          <a:bodyPr>
            <a:normAutofit fontScale="92500" lnSpcReduction="20000"/>
          </a:bodyPr>
          <a:lstStyle/>
          <a:p>
            <a:pPr marL="457200" indent="-457200">
              <a:lnSpc>
                <a:spcPct val="150000"/>
              </a:lnSpc>
              <a:buFont typeface="Arial" panose="020B0604020202020204" pitchFamily="34" charset="0"/>
              <a:buChar char="•"/>
            </a:pPr>
            <a:r>
              <a:rPr lang="en-US" sz="2600" dirty="0"/>
              <a:t>Overview of State Financial Aid Programs</a:t>
            </a:r>
          </a:p>
          <a:p>
            <a:pPr marL="457200" indent="-457200">
              <a:lnSpc>
                <a:spcPct val="150000"/>
              </a:lnSpc>
              <a:buFont typeface="Arial" panose="020B0604020202020204" pitchFamily="34" charset="0"/>
              <a:buChar char="•"/>
            </a:pPr>
            <a:r>
              <a:rPr lang="en-US" sz="2600" dirty="0"/>
              <a:t>2023 Legislative Scholarships Update</a:t>
            </a:r>
          </a:p>
          <a:p>
            <a:pPr marL="457200" indent="-457200">
              <a:lnSpc>
                <a:spcPct val="150000"/>
              </a:lnSpc>
              <a:buFont typeface="Arial" panose="020B0604020202020204" pitchFamily="34" charset="0"/>
              <a:buChar char="•"/>
            </a:pPr>
            <a:r>
              <a:rPr lang="en-US" sz="2600" dirty="0"/>
              <a:t>Deep Dive: Opportunity Scholarship </a:t>
            </a:r>
          </a:p>
          <a:p>
            <a:pPr marL="457200" indent="-457200">
              <a:lnSpc>
                <a:spcPct val="150000"/>
              </a:lnSpc>
              <a:buFont typeface="+mj-lt"/>
              <a:buAutoNum type="arabicPeriod"/>
            </a:pPr>
            <a:endParaRPr lang="en-US" sz="2200" dirty="0"/>
          </a:p>
        </p:txBody>
      </p:sp>
    </p:spTree>
    <p:extLst>
      <p:ext uri="{BB962C8B-B14F-4D97-AF65-F5344CB8AC3E}">
        <p14:creationId xmlns:p14="http://schemas.microsoft.com/office/powerpoint/2010/main" val="1743827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CBFA92-6186-3038-781C-99B95381F150}"/>
              </a:ext>
            </a:extLst>
          </p:cNvPr>
          <p:cNvSpPr>
            <a:spLocks noGrp="1"/>
          </p:cNvSpPr>
          <p:nvPr>
            <p:ph type="title"/>
          </p:nvPr>
        </p:nvSpPr>
        <p:spPr/>
        <p:txBody>
          <a:bodyPr/>
          <a:lstStyle/>
          <a:p>
            <a:r>
              <a:rPr lang="en-US" dirty="0"/>
              <a:t>Utah Institutions</a:t>
            </a:r>
          </a:p>
        </p:txBody>
      </p:sp>
      <p:graphicFrame>
        <p:nvGraphicFramePr>
          <p:cNvPr id="17" name="Content Placeholder 16">
            <a:extLst>
              <a:ext uri="{FF2B5EF4-FFF2-40B4-BE49-F238E27FC236}">
                <a16:creationId xmlns:a16="http://schemas.microsoft.com/office/drawing/2014/main" id="{3124C644-20F8-4919-489A-90110AEC8312}"/>
              </a:ext>
            </a:extLst>
          </p:cNvPr>
          <p:cNvGraphicFramePr>
            <a:graphicFrameLocks noGrp="1"/>
          </p:cNvGraphicFramePr>
          <p:nvPr>
            <p:ph sz="half" idx="2"/>
            <p:extLst>
              <p:ext uri="{D42A27DB-BD31-4B8C-83A1-F6EECF244321}">
                <p14:modId xmlns:p14="http://schemas.microsoft.com/office/powerpoint/2010/main" val="2449234388"/>
              </p:ext>
            </p:extLst>
          </p:nvPr>
        </p:nvGraphicFramePr>
        <p:xfrm>
          <a:off x="838200" y="1144778"/>
          <a:ext cx="11031070" cy="4798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C5797C2-28CA-E9E7-16CE-0D9129DA51E2}"/>
              </a:ext>
            </a:extLst>
          </p:cNvPr>
          <p:cNvSpPr txBox="1"/>
          <p:nvPr/>
        </p:nvSpPr>
        <p:spPr>
          <a:xfrm>
            <a:off x="6920752" y="6176963"/>
            <a:ext cx="5091953" cy="553998"/>
          </a:xfrm>
          <a:prstGeom prst="rect">
            <a:avLst/>
          </a:prstGeom>
          <a:noFill/>
        </p:spPr>
        <p:txBody>
          <a:bodyPr wrap="square" rtlCol="0">
            <a:spAutoFit/>
          </a:bodyPr>
          <a:lstStyle/>
          <a:p>
            <a:pPr algn="r"/>
            <a:r>
              <a:rPr lang="en-US" sz="1500" dirty="0"/>
              <a:t>*Also offer technical education programs</a:t>
            </a:r>
          </a:p>
          <a:p>
            <a:pPr algn="r"/>
            <a:r>
              <a:rPr lang="en-US" sz="1500" dirty="0"/>
              <a:t>**Not an exhaustive list of private institutions in Utah</a:t>
            </a:r>
          </a:p>
        </p:txBody>
      </p:sp>
    </p:spTree>
    <p:extLst>
      <p:ext uri="{BB962C8B-B14F-4D97-AF65-F5344CB8AC3E}">
        <p14:creationId xmlns:p14="http://schemas.microsoft.com/office/powerpoint/2010/main" val="3816475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F9631D7-8880-5D27-ABA4-33D3088603C0}"/>
              </a:ext>
            </a:extLst>
          </p:cNvPr>
          <p:cNvGraphicFramePr>
            <a:graphicFrameLocks noGrp="1"/>
          </p:cNvGraphicFramePr>
          <p:nvPr>
            <p:ph sz="half" idx="2"/>
            <p:extLst>
              <p:ext uri="{D42A27DB-BD31-4B8C-83A1-F6EECF244321}">
                <p14:modId xmlns:p14="http://schemas.microsoft.com/office/powerpoint/2010/main" val="1132061644"/>
              </p:ext>
            </p:extLst>
          </p:nvPr>
        </p:nvGraphicFramePr>
        <p:xfrm>
          <a:off x="591671" y="788894"/>
          <a:ext cx="12532659" cy="6970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A331B17A-6DD2-D205-FAFD-96485F9EA467}"/>
              </a:ext>
            </a:extLst>
          </p:cNvPr>
          <p:cNvSpPr txBox="1"/>
          <p:nvPr/>
        </p:nvSpPr>
        <p:spPr>
          <a:xfrm>
            <a:off x="591671" y="1111624"/>
            <a:ext cx="3603812" cy="1569660"/>
          </a:xfrm>
          <a:prstGeom prst="rect">
            <a:avLst/>
          </a:prstGeom>
          <a:noFill/>
        </p:spPr>
        <p:txBody>
          <a:bodyPr wrap="square" rtlCol="0">
            <a:spAutoFit/>
          </a:bodyPr>
          <a:lstStyle/>
          <a:p>
            <a:r>
              <a:rPr kumimoji="0" lang="en-US" sz="4800" b="1" i="0" u="none" strike="noStrike" kern="1200" cap="none" spc="0" normalizeH="0" baseline="0" noProof="0" dirty="0">
                <a:ln>
                  <a:noFill/>
                </a:ln>
                <a:solidFill>
                  <a:srgbClr val="00B5DF"/>
                </a:solidFill>
                <a:effectLst/>
                <a:uLnTx/>
                <a:uFillTx/>
                <a:latin typeface="Calibri" panose="020F0502020204030204"/>
                <a:ea typeface="+mj-ea"/>
                <a:cs typeface="+mj-cs"/>
              </a:rPr>
              <a:t>Utah State Aid Programs</a:t>
            </a:r>
            <a:endParaRPr lang="en-US" sz="4800" dirty="0"/>
          </a:p>
        </p:txBody>
      </p:sp>
    </p:spTree>
    <p:extLst>
      <p:ext uri="{BB962C8B-B14F-4D97-AF65-F5344CB8AC3E}">
        <p14:creationId xmlns:p14="http://schemas.microsoft.com/office/powerpoint/2010/main" val="399986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Utah Promise Scholarship</a:t>
            </a:r>
          </a:p>
        </p:txBody>
      </p:sp>
      <p:sp>
        <p:nvSpPr>
          <p:cNvPr id="3" name="Content Placeholder 2"/>
          <p:cNvSpPr>
            <a:spLocks noGrp="1"/>
          </p:cNvSpPr>
          <p:nvPr>
            <p:ph idx="4294967295"/>
          </p:nvPr>
        </p:nvSpPr>
        <p:spPr>
          <a:xfrm>
            <a:off x="838200" y="1877701"/>
            <a:ext cx="8500872" cy="4413682"/>
          </a:xfrm>
        </p:spPr>
        <p:txBody>
          <a:bodyPr>
            <a:noAutofit/>
          </a:bodyPr>
          <a:lstStyle/>
          <a:p>
            <a:r>
              <a:rPr lang="en-US" dirty="0"/>
              <a:t>Recipient must be a Utah resident</a:t>
            </a:r>
          </a:p>
          <a:p>
            <a:r>
              <a:rPr lang="en-US" dirty="0"/>
              <a:t>Need-based eligibility (determined by institution)</a:t>
            </a:r>
          </a:p>
          <a:p>
            <a:r>
              <a:rPr lang="en-US" dirty="0"/>
              <a:t>FAFSA completion required</a:t>
            </a:r>
          </a:p>
          <a:p>
            <a:r>
              <a:rPr lang="en-US" dirty="0"/>
              <a:t>Award can cover up to the cost of attendance</a:t>
            </a:r>
          </a:p>
          <a:p>
            <a:r>
              <a:rPr lang="en-US" dirty="0"/>
              <a:t>Can be used for up to completion of bachelor’s degree</a:t>
            </a:r>
          </a:p>
          <a:p>
            <a:r>
              <a:rPr lang="en-US" dirty="0"/>
              <a:t>Contact institution financial aid office for more information</a:t>
            </a:r>
          </a:p>
        </p:txBody>
      </p:sp>
      <p:pic>
        <p:nvPicPr>
          <p:cNvPr id="1028" name="Picture 4" descr="Clock, Hourglass,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6198" y="1877701"/>
            <a:ext cx="2040544" cy="408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81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Education Scholarship</a:t>
            </a:r>
          </a:p>
        </p:txBody>
      </p:sp>
      <p:sp>
        <p:nvSpPr>
          <p:cNvPr id="5" name="Content Placeholder 4"/>
          <p:cNvSpPr txBox="1">
            <a:spLocks/>
          </p:cNvSpPr>
          <p:nvPr/>
        </p:nvSpPr>
        <p:spPr>
          <a:xfrm>
            <a:off x="3618411" y="1385455"/>
            <a:ext cx="7617279" cy="5091954"/>
          </a:xfrm>
          <a:prstGeom prst="rect">
            <a:avLst/>
          </a:prstGeom>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a:spcBef>
                <a:spcPts val="1000"/>
              </a:spcBef>
            </a:pPr>
            <a:endParaRPr lang="en-US" sz="2800" dirty="0"/>
          </a:p>
          <a:p>
            <a:pPr marL="342900" lvl="1">
              <a:spcBef>
                <a:spcPts val="1000"/>
              </a:spcBef>
            </a:pPr>
            <a:r>
              <a:rPr lang="en-US" sz="2800" dirty="0"/>
              <a:t>Available to students who enroll in programs that lead to high-demand, high-wage jobs</a:t>
            </a:r>
          </a:p>
          <a:p>
            <a:pPr marL="342900" lvl="1">
              <a:spcBef>
                <a:spcPts val="1000"/>
              </a:spcBef>
            </a:pPr>
            <a:r>
              <a:rPr lang="en-US" sz="2800" dirty="0"/>
              <a:t>Awards can cover up to cost of tuition, fees, and books</a:t>
            </a:r>
          </a:p>
          <a:p>
            <a:pPr marL="342900" lvl="1">
              <a:spcBef>
                <a:spcPts val="1000"/>
              </a:spcBef>
            </a:pPr>
            <a:r>
              <a:rPr lang="en-US" sz="2800" dirty="0"/>
              <a:t>Can be used at 8 technical colleges, and Salt Lake Community College, Snow College, USU-Eastern, and USU-Moab</a:t>
            </a:r>
          </a:p>
          <a:p>
            <a:pPr marL="342900" lvl="1">
              <a:spcBef>
                <a:spcPts val="1000"/>
              </a:spcBef>
            </a:pPr>
            <a:r>
              <a:rPr lang="en-US" sz="2800" dirty="0"/>
              <a:t>FAFSA completion required</a:t>
            </a:r>
          </a:p>
          <a:p>
            <a:pPr marL="342900" lvl="1">
              <a:spcBef>
                <a:spcPts val="1000"/>
              </a:spcBef>
            </a:pPr>
            <a:r>
              <a:rPr lang="en-US" sz="2800" dirty="0"/>
              <a:t>Contact institution financial aid office for more information</a:t>
            </a:r>
          </a:p>
        </p:txBody>
      </p:sp>
      <p:pic>
        <p:nvPicPr>
          <p:cNvPr id="6" name="Picture 2" descr="https://blog.edmentum.com/sites/blog.edmentum.com/files/styles/blog_image/public/images/ED-Shutterstock_723035761.png?itok=H06dbHFY"/>
          <p:cNvPicPr>
            <a:picLocks noChangeAspect="1" noChangeArrowheads="1"/>
          </p:cNvPicPr>
          <p:nvPr/>
        </p:nvPicPr>
        <p:blipFill rotWithShape="1">
          <a:blip r:embed="rId3">
            <a:extLst>
              <a:ext uri="{28A0092B-C50C-407E-A947-70E740481C1C}">
                <a14:useLocalDpi xmlns:a14="http://schemas.microsoft.com/office/drawing/2010/main" val="0"/>
              </a:ext>
            </a:extLst>
          </a:blip>
          <a:srcRect l="27754" r="25439"/>
          <a:stretch/>
        </p:blipFill>
        <p:spPr bwMode="auto">
          <a:xfrm>
            <a:off x="744582" y="1868488"/>
            <a:ext cx="2873829" cy="400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45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4" descr="Robot, Artificial Intelligence, Woman, For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871" y="3294979"/>
            <a:ext cx="4298918" cy="30361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Talent Development Award</a:t>
            </a:r>
          </a:p>
        </p:txBody>
      </p:sp>
      <p:sp>
        <p:nvSpPr>
          <p:cNvPr id="3" name="Content Placeholder 2"/>
          <p:cNvSpPr>
            <a:spLocks noGrp="1"/>
          </p:cNvSpPr>
          <p:nvPr>
            <p:ph idx="4294967295"/>
          </p:nvPr>
        </p:nvSpPr>
        <p:spPr>
          <a:xfrm>
            <a:off x="838199" y="1692275"/>
            <a:ext cx="10360069" cy="4858996"/>
          </a:xfrm>
        </p:spPr>
        <p:txBody>
          <a:bodyPr>
            <a:normAutofit/>
          </a:bodyPr>
          <a:lstStyle/>
          <a:p>
            <a:pPr lvl="0">
              <a:lnSpc>
                <a:spcPct val="100000"/>
              </a:lnSpc>
              <a:buSzPct val="75000"/>
            </a:pPr>
            <a:r>
              <a:rPr lang="en-US" dirty="0"/>
              <a:t>Covers up to cost of tuition, fees, and books</a:t>
            </a:r>
          </a:p>
          <a:p>
            <a:pPr lvl="0">
              <a:lnSpc>
                <a:spcPct val="100000"/>
              </a:lnSpc>
              <a:buSzPct val="75000"/>
            </a:pPr>
            <a:r>
              <a:rPr lang="en-US" dirty="0"/>
              <a:t>Purpose: recruit and train Utah residents into high demand jobs through a qualifying degree program</a:t>
            </a:r>
          </a:p>
          <a:p>
            <a:pPr lvl="1">
              <a:lnSpc>
                <a:spcPct val="100000"/>
              </a:lnSpc>
              <a:buSzPct val="75000"/>
            </a:pPr>
            <a:r>
              <a:rPr lang="en-US" dirty="0"/>
              <a:t>Students should verify eligible degree programs with institution</a:t>
            </a:r>
          </a:p>
          <a:p>
            <a:pPr>
              <a:lnSpc>
                <a:spcPct val="100000"/>
              </a:lnSpc>
              <a:buSzPct val="75000"/>
            </a:pPr>
            <a:r>
              <a:rPr lang="en-US" dirty="0"/>
              <a:t>FAFSA completion required</a:t>
            </a:r>
          </a:p>
          <a:p>
            <a:pPr>
              <a:lnSpc>
                <a:spcPct val="100000"/>
              </a:lnSpc>
              <a:buSzPct val="75000"/>
            </a:pPr>
            <a:r>
              <a:rPr lang="en-US" dirty="0"/>
              <a:t>Available at degree granting USHE institutions</a:t>
            </a:r>
          </a:p>
          <a:p>
            <a:pPr>
              <a:lnSpc>
                <a:spcPct val="100000"/>
              </a:lnSpc>
              <a:buSzPct val="75000"/>
            </a:pPr>
            <a:r>
              <a:rPr lang="en-US" dirty="0"/>
              <a:t>Contact institution financial aid office for more </a:t>
            </a:r>
            <a:br>
              <a:rPr lang="en-US" dirty="0"/>
            </a:br>
            <a:r>
              <a:rPr lang="en-US" dirty="0"/>
              <a:t>information</a:t>
            </a:r>
          </a:p>
          <a:p>
            <a:pPr lvl="1">
              <a:lnSpc>
                <a:spcPct val="100000"/>
              </a:lnSpc>
              <a:buSzPct val="75000"/>
            </a:pPr>
            <a:endParaRPr lang="en-US" dirty="0"/>
          </a:p>
        </p:txBody>
      </p:sp>
    </p:spTree>
    <p:extLst>
      <p:ext uri="{BB962C8B-B14F-4D97-AF65-F5344CB8AC3E}">
        <p14:creationId xmlns:p14="http://schemas.microsoft.com/office/powerpoint/2010/main" val="1392281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 Bell Scholarship</a:t>
            </a:r>
          </a:p>
        </p:txBody>
      </p:sp>
      <p:sp>
        <p:nvSpPr>
          <p:cNvPr id="3" name="Content Placeholder 2"/>
          <p:cNvSpPr>
            <a:spLocks noGrp="1"/>
          </p:cNvSpPr>
          <p:nvPr>
            <p:ph idx="4294967295"/>
          </p:nvPr>
        </p:nvSpPr>
        <p:spPr>
          <a:xfrm>
            <a:off x="726509" y="1941533"/>
            <a:ext cx="10515599" cy="4205267"/>
          </a:xfrm>
        </p:spPr>
        <p:txBody>
          <a:bodyPr>
            <a:normAutofit/>
          </a:bodyPr>
          <a:lstStyle/>
          <a:p>
            <a:pPr>
              <a:buSzPct val="75000"/>
            </a:pPr>
            <a:r>
              <a:rPr lang="en-US" dirty="0"/>
              <a:t>Available to those intent on entering the teaching profession at a public school in Utah</a:t>
            </a:r>
          </a:p>
          <a:p>
            <a:pPr>
              <a:buSzPct val="75000"/>
            </a:pPr>
            <a:r>
              <a:rPr lang="en-US" dirty="0"/>
              <a:t>Available at public and private institutions with a state-approved teacher education program</a:t>
            </a:r>
          </a:p>
          <a:p>
            <a:pPr>
              <a:buSzPct val="75000"/>
            </a:pPr>
            <a:r>
              <a:rPr lang="en-US" dirty="0"/>
              <a:t>Can cover the cost of tuition, fees, and books up to four years</a:t>
            </a:r>
          </a:p>
          <a:p>
            <a:pPr>
              <a:buSzPct val="75000"/>
            </a:pPr>
            <a:r>
              <a:rPr lang="en-US" dirty="0"/>
              <a:t>FAFSA completion required</a:t>
            </a:r>
          </a:p>
          <a:p>
            <a:pPr>
              <a:buSzPct val="75000"/>
            </a:pPr>
            <a:r>
              <a:rPr lang="en-US" dirty="0"/>
              <a:t>Contact the institution education department and/or financial aid office for more information</a:t>
            </a:r>
          </a:p>
          <a:p>
            <a:pPr marL="0" indent="0">
              <a:buSzPct val="75000"/>
              <a:buNone/>
            </a:pPr>
            <a:endParaRPr lang="en-US" dirty="0"/>
          </a:p>
          <a:p>
            <a:pPr>
              <a:buSzPct val="75000"/>
            </a:pPr>
            <a:endParaRPr lang="en-US" dirty="0"/>
          </a:p>
        </p:txBody>
      </p:sp>
    </p:spTree>
    <p:extLst>
      <p:ext uri="{BB962C8B-B14F-4D97-AF65-F5344CB8AC3E}">
        <p14:creationId xmlns:p14="http://schemas.microsoft.com/office/powerpoint/2010/main" val="239519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Adult Programs</a:t>
            </a:r>
          </a:p>
        </p:txBody>
      </p:sp>
      <p:sp>
        <p:nvSpPr>
          <p:cNvPr id="3" name="Content Placeholder 2"/>
          <p:cNvSpPr>
            <a:spLocks noGrp="1"/>
          </p:cNvSpPr>
          <p:nvPr>
            <p:ph idx="4294967295"/>
          </p:nvPr>
        </p:nvSpPr>
        <p:spPr>
          <a:xfrm>
            <a:off x="726509" y="1941533"/>
            <a:ext cx="10515599" cy="4205267"/>
          </a:xfrm>
        </p:spPr>
        <p:txBody>
          <a:bodyPr>
            <a:normAutofit/>
          </a:bodyPr>
          <a:lstStyle/>
          <a:p>
            <a:pPr>
              <a:buSzPct val="75000"/>
            </a:pPr>
            <a:r>
              <a:rPr lang="en-US" dirty="0"/>
              <a:t>Adult Learner Grant (need-based, fully online programs)</a:t>
            </a:r>
          </a:p>
          <a:p>
            <a:pPr>
              <a:buSzPct val="75000"/>
            </a:pPr>
            <a:r>
              <a:rPr lang="en-US" dirty="0" err="1"/>
              <a:t>VetGap</a:t>
            </a:r>
            <a:r>
              <a:rPr lang="en-US" dirty="0"/>
              <a:t> Program (veterans completing 1</a:t>
            </a:r>
            <a:r>
              <a:rPr lang="en-US" baseline="30000" dirty="0"/>
              <a:t>st</a:t>
            </a:r>
            <a:r>
              <a:rPr lang="en-US" dirty="0"/>
              <a:t> bachelor’s degree)</a:t>
            </a:r>
          </a:p>
          <a:p>
            <a:pPr>
              <a:buSzPct val="75000"/>
            </a:pPr>
            <a:r>
              <a:rPr lang="en-US" dirty="0"/>
              <a:t>PSOCAG (certified public safety officers)</a:t>
            </a:r>
          </a:p>
          <a:p>
            <a:pPr>
              <a:buSzPct val="75000"/>
            </a:pPr>
            <a:r>
              <a:rPr lang="en-US" dirty="0"/>
              <a:t>WICHE PSEP (professional exchange program)</a:t>
            </a:r>
          </a:p>
          <a:p>
            <a:pPr>
              <a:buSzPct val="75000"/>
            </a:pPr>
            <a:endParaRPr lang="en-US" dirty="0"/>
          </a:p>
          <a:p>
            <a:pPr>
              <a:buSzPct val="75000"/>
            </a:pPr>
            <a:endParaRPr lang="en-US" dirty="0"/>
          </a:p>
          <a:p>
            <a:pPr>
              <a:buSzPct val="75000"/>
            </a:pPr>
            <a:endParaRPr lang="en-US" dirty="0"/>
          </a:p>
          <a:p>
            <a:pPr>
              <a:buSzPct val="75000"/>
            </a:pPr>
            <a:endParaRPr lang="en-US" dirty="0"/>
          </a:p>
        </p:txBody>
      </p:sp>
      <p:pic>
        <p:nvPicPr>
          <p:cNvPr id="7" name="Picture 2" descr="School, Books, Apples, Blackboard, Green Board">
            <a:extLst>
              <a:ext uri="{FF2B5EF4-FFF2-40B4-BE49-F238E27FC236}">
                <a16:creationId xmlns:a16="http://schemas.microsoft.com/office/drawing/2014/main" id="{ABF2D332-F426-FAA0-E553-0F6EC6D17B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68" b="15132"/>
          <a:stretch/>
        </p:blipFill>
        <p:spPr bwMode="auto">
          <a:xfrm>
            <a:off x="8033770" y="4187171"/>
            <a:ext cx="3208338" cy="19596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07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D21D9110-3F7A-474B-8FCC-0AD18404DB03}">
  <we:reference id="wa200001745" version="1.0.1.5" store="en-US" storeType="OMEX"/>
  <we:alternateReferences>
    <we:reference id="WA200001745" version="1.0.1.5" store="WA20000174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309E6391-D056-C140-B461-B63C9A4BF38A}">
  <we:reference id="6a7bd4f3-0563-43af-8c08-79110eebdff6" version="1.1.1.0" store="EXCatalog" storeType="EXCatalog"/>
  <we:alternateReferences>
    <we:reference id="WA104381155" version="1.1.1.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9579</TotalTime>
  <Words>1428</Words>
  <Application>Microsoft Macintosh PowerPoint</Application>
  <PresentationFormat>Widescreen</PresentationFormat>
  <Paragraphs>199</Paragraphs>
  <Slides>16</Slides>
  <Notes>14</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 State Scholarships </vt:lpstr>
      <vt:lpstr>Agenda</vt:lpstr>
      <vt:lpstr>Utah Institutions</vt:lpstr>
      <vt:lpstr>PowerPoint Presentation</vt:lpstr>
      <vt:lpstr>Utah Promise Scholarship</vt:lpstr>
      <vt:lpstr>Technical Education Scholarship</vt:lpstr>
      <vt:lpstr>Talent Development Award</vt:lpstr>
      <vt:lpstr>T.H. Bell Scholarship</vt:lpstr>
      <vt:lpstr>Adult Programs</vt:lpstr>
      <vt:lpstr>2023 Scholarships Legislation</vt:lpstr>
      <vt:lpstr>2023 Legislation Continued</vt:lpstr>
      <vt:lpstr>Opportunity Scholarship</vt:lpstr>
      <vt:lpstr>New Opportunity Scholarship Application Process</vt:lpstr>
      <vt:lpstr>Advanced Course Requirements – Concurrent Enrollment</vt:lpstr>
      <vt:lpstr>Paying for College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Cassidy Stortz</cp:lastModifiedBy>
  <cp:revision>189</cp:revision>
  <cp:lastPrinted>2020-01-14T16:04:24Z</cp:lastPrinted>
  <dcterms:created xsi:type="dcterms:W3CDTF">2019-05-28T19:51:00Z</dcterms:created>
  <dcterms:modified xsi:type="dcterms:W3CDTF">2023-03-06T16:48:01Z</dcterms:modified>
</cp:coreProperties>
</file>